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wav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22" y="-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481" y="99948"/>
            <a:ext cx="8559800" cy="748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heavy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9590" y="2713863"/>
            <a:ext cx="8395970" cy="3918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549133" y="6598262"/>
            <a:ext cx="1465579" cy="225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1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3143" y="6561337"/>
            <a:ext cx="56451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fld id="{81D60167-4931-47E6-BA6A-407CBD079E47}" type="slidenum">
              <a:rPr spc="-5" dirty="0"/>
              <a:t>‹N›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46860" algn="l"/>
                <a:tab pos="8546465" algn="l"/>
              </a:tabLst>
            </a:pPr>
            <a:r>
              <a:rPr dirty="0"/>
              <a:t> 	IL </a:t>
            </a:r>
            <a:r>
              <a:rPr spc="-5" dirty="0"/>
              <a:t>RIMPIAZZAMENTO DELLE</a:t>
            </a:r>
            <a:r>
              <a:rPr spc="-55" dirty="0"/>
              <a:t> </a:t>
            </a:r>
            <a:r>
              <a:rPr dirty="0"/>
              <a:t>PAGINE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36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496061"/>
            <a:ext cx="8416925" cy="594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553720" algn="l"/>
                <a:tab pos="1277620" algn="l"/>
                <a:tab pos="1632585" algn="l"/>
                <a:tab pos="2750185" algn="l"/>
                <a:tab pos="3487420" algn="l"/>
                <a:tab pos="4237990" algn="l"/>
                <a:tab pos="4591050" algn="l"/>
                <a:tab pos="5342890" algn="l"/>
                <a:tab pos="6208395" algn="l"/>
                <a:tab pos="6804659" algn="l"/>
                <a:tab pos="742950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Nel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aso	si	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erifichi	p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ge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aul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,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MM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	causa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	trap	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acen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  intervenire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sistema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operativo 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quale</a:t>
            </a:r>
            <a:r>
              <a:rPr sz="2000" b="1" spc="-11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deve:</a:t>
            </a:r>
            <a:endParaRPr sz="20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  <a:spcBef>
                <a:spcPts val="1200"/>
              </a:spcBef>
            </a:pP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-</a:t>
            </a: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scegliere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frame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libero 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cui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caricare la pagina   </a:t>
            </a:r>
            <a:r>
              <a:rPr sz="2000" b="1" spc="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(eventualmente</a:t>
            </a:r>
            <a:endParaRPr sz="2000">
              <a:latin typeface="Arial"/>
              <a:cs typeface="Arial"/>
            </a:endParaRPr>
          </a:p>
          <a:p>
            <a:pPr marL="306705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facendo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swap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out di un’altra</a:t>
            </a:r>
            <a:r>
              <a:rPr sz="2000" b="1" spc="-1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pagina)</a:t>
            </a:r>
            <a:endParaRPr sz="2000">
              <a:latin typeface="Arial"/>
              <a:cs typeface="Arial"/>
            </a:endParaRPr>
          </a:p>
          <a:p>
            <a:pPr marL="306705" marR="6350" indent="-104139" algn="just">
              <a:lnSpc>
                <a:spcPct val="100000"/>
              </a:lnSpc>
              <a:spcBef>
                <a:spcPts val="1200"/>
              </a:spcBef>
            </a:pP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-</a:t>
            </a:r>
            <a:r>
              <a:rPr sz="2000" b="1" spc="20" dirty="0">
                <a:solidFill>
                  <a:srgbClr val="333399"/>
                </a:solidFill>
                <a:latin typeface="Arial"/>
                <a:cs typeface="Arial"/>
              </a:rPr>
              <a:t>leggere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 disco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pagina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caricarla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frame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libero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(occorrerà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mantenere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una tabella simile alla tabella delle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indica  dove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trova 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su</a:t>
            </a:r>
            <a:r>
              <a:rPr sz="20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disco)</a:t>
            </a:r>
            <a:endParaRPr sz="2000">
              <a:latin typeface="Arial"/>
              <a:cs typeface="Arial"/>
            </a:endParaRPr>
          </a:p>
          <a:p>
            <a:pPr marL="12700" marR="6350">
              <a:lnSpc>
                <a:spcPct val="100000"/>
              </a:lnSpc>
              <a:spcBef>
                <a:spcPts val="1195"/>
              </a:spcBef>
            </a:pP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L’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algoritmo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di rimpiazzamento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cercare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minimizzare 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numero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page</a:t>
            </a:r>
            <a:r>
              <a:rPr sz="2000" b="1" spc="-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fault: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195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Ottimale (ha bisogno di conoscere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</a:t>
            </a:r>
            <a:r>
              <a:rPr sz="2000" b="1" spc="-1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futuro)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200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Least Recently Used</a:t>
            </a:r>
            <a:r>
              <a:rPr sz="2000" b="1" spc="-1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(LRU)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195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 informazioni sull’uso (bit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</a:t>
            </a:r>
            <a:r>
              <a:rPr sz="2000" b="1" spc="-1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riferimento)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195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bit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riferimento</a:t>
            </a:r>
            <a:r>
              <a:rPr sz="20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aggiuntivi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200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FIFO</a:t>
            </a:r>
            <a:endParaRPr sz="2000">
              <a:latin typeface="Arial"/>
              <a:cs typeface="Arial"/>
            </a:endParaRPr>
          </a:p>
          <a:p>
            <a:pPr marL="166370" indent="-153670">
              <a:lnSpc>
                <a:spcPct val="100000"/>
              </a:lnSpc>
              <a:spcBef>
                <a:spcPts val="1200"/>
              </a:spcBef>
              <a:buFont typeface="Arial"/>
              <a:buChar char="-"/>
              <a:tabLst>
                <a:tab pos="16700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Seconda possibilità o</a:t>
            </a:r>
            <a:r>
              <a:rPr sz="2000" b="1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dell’orologio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66"/>
    </mc:Choice>
    <mc:Fallback xmlns="">
      <p:transition spd="slow" advTm="85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71165" algn="l"/>
                <a:tab pos="8546465" algn="l"/>
              </a:tabLst>
            </a:pPr>
            <a:r>
              <a:rPr dirty="0">
                <a:solidFill>
                  <a:srgbClr val="0000FF"/>
                </a:solidFill>
              </a:rPr>
              <a:t> 	</a:t>
            </a:r>
            <a:r>
              <a:rPr spc="-35" dirty="0">
                <a:solidFill>
                  <a:srgbClr val="0000FF"/>
                </a:solidFill>
              </a:rPr>
              <a:t>PAGINE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0000FF"/>
                </a:solidFill>
              </a:rPr>
              <a:t>CONDIVISE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56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293" y="934973"/>
            <a:ext cx="8126730" cy="306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2069">
              <a:lnSpc>
                <a:spcPct val="100000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La condivisione di pagine è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usata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ad esempio per il codice (read-  </a:t>
            </a:r>
            <a:r>
              <a:rPr sz="2200" spc="-40" dirty="0">
                <a:solidFill>
                  <a:srgbClr val="0000FF"/>
                </a:solidFill>
                <a:latin typeface="Arial"/>
                <a:cs typeface="Arial"/>
              </a:rPr>
              <a:t>only,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le pagine vengono etichettate come</a:t>
            </a:r>
            <a:r>
              <a:rPr sz="2200" spc="1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tali)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565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Nei sistemi operativi esistono anche meccanismi per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far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condividere pagine contenenti dati a diversi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programmi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in  esecuzione: questo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permette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comunicazione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tra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processi,  ma può sollevare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problemi di sincronizzazione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che vedrete  nel corso di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Sistemi Operativi</a:t>
            </a:r>
            <a:r>
              <a:rPr sz="2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1.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82"/>
    </mc:Choice>
    <mc:Fallback xmlns="">
      <p:transition spd="slow" advTm="27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09950" algn="l"/>
                <a:tab pos="8546465" algn="l"/>
              </a:tabLst>
            </a:pPr>
            <a:r>
              <a:rPr dirty="0">
                <a:solidFill>
                  <a:srgbClr val="0D3ACC"/>
                </a:solidFill>
              </a:rPr>
              <a:t> 	</a:t>
            </a:r>
            <a:r>
              <a:rPr spc="-5" dirty="0">
                <a:solidFill>
                  <a:srgbClr val="0D3ACC"/>
                </a:solidFill>
              </a:rPr>
              <a:t>OVERHEAD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57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442" y="632714"/>
            <a:ext cx="8416925" cy="519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La paginazione introduce diversi tipi di </a:t>
            </a:r>
            <a:r>
              <a:rPr sz="2000" i="1" dirty="0">
                <a:solidFill>
                  <a:srgbClr val="0000FF"/>
                </a:solidFill>
                <a:latin typeface="Arial"/>
                <a:cs typeface="Arial"/>
              </a:rPr>
              <a:t>overhead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(costi</a:t>
            </a:r>
            <a:r>
              <a:rPr sz="2000" spc="-1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aggiuntivi):</a:t>
            </a:r>
            <a:endParaRPr sz="2000">
              <a:latin typeface="Arial"/>
              <a:cs typeface="Arial"/>
            </a:endParaRPr>
          </a:p>
          <a:p>
            <a:pPr marL="306705" indent="-294005">
              <a:lnSpc>
                <a:spcPct val="100000"/>
              </a:lnSpc>
              <a:spcBef>
                <a:spcPts val="1200"/>
              </a:spcBef>
              <a:buChar char="-"/>
              <a:tabLst>
                <a:tab pos="306705" algn="l"/>
                <a:tab pos="307340" algn="l"/>
              </a:tabLst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spazio:</a:t>
            </a:r>
            <a:endParaRPr sz="2000">
              <a:latin typeface="Arial"/>
              <a:cs typeface="Arial"/>
            </a:endParaRPr>
          </a:p>
          <a:p>
            <a:pPr marL="1144905" marR="5080" lvl="1" indent="-457200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1145540" algn="l"/>
              </a:tabLst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per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ogni processo occorre mantenere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una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tabella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delle pagine  che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può essere molto grande (dipende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dalla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dimensione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delle  pagine).</a:t>
            </a:r>
            <a:endParaRPr sz="2000">
              <a:latin typeface="Arial"/>
              <a:cs typeface="Arial"/>
            </a:endParaRPr>
          </a:p>
          <a:p>
            <a:pPr marL="1144905" marR="5715" lvl="1" indent="-457200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1145540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vi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è </a:t>
            </a:r>
            <a:r>
              <a:rPr sz="2000" i="1" u="heavy" spc="-5" dirty="0">
                <a:solidFill>
                  <a:srgbClr val="0000FF"/>
                </a:solidFill>
                <a:latin typeface="Arial"/>
                <a:cs typeface="Arial"/>
              </a:rPr>
              <a:t>frammentazione </a:t>
            </a:r>
            <a:r>
              <a:rPr sz="2000" i="1" u="heavy" dirty="0">
                <a:solidFill>
                  <a:srgbClr val="0000FF"/>
                </a:solidFill>
                <a:latin typeface="Arial"/>
                <a:cs typeface="Arial"/>
              </a:rPr>
              <a:t>interna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(si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perde mediamente ½ pagina  per ciascun processo,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dato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che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dimensione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dei processi 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raramente è un multiplo della dimensione della</a:t>
            </a:r>
            <a:r>
              <a:rPr sz="2000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pagina).</a:t>
            </a:r>
            <a:endParaRPr sz="2000">
              <a:latin typeface="Arial"/>
              <a:cs typeface="Arial"/>
            </a:endParaRPr>
          </a:p>
          <a:p>
            <a:pPr marL="306705" indent="-294005">
              <a:lnSpc>
                <a:spcPct val="100000"/>
              </a:lnSpc>
              <a:spcBef>
                <a:spcPts val="1200"/>
              </a:spcBef>
              <a:buChar char="-"/>
              <a:tabLst>
                <a:tab pos="306705" algn="l"/>
                <a:tab pos="307340" algn="l"/>
              </a:tabLst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tempo:</a:t>
            </a:r>
            <a:endParaRPr sz="2000">
              <a:latin typeface="Arial"/>
              <a:cs typeface="Arial"/>
            </a:endParaRPr>
          </a:p>
          <a:p>
            <a:pPr marL="1144905" marR="5715" lvl="1" indent="-457200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1145540" algn="l"/>
              </a:tabLst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Ogni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volta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che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la CPU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viene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assegnata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ad un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diverso  programma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esecuzione occorre aggiornare le informazioni 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utilizzate dalla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MMU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per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traduzione degli</a:t>
            </a:r>
            <a:r>
              <a:rPr sz="20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indirizzi</a:t>
            </a:r>
            <a:endParaRPr sz="2000">
              <a:latin typeface="Arial"/>
              <a:cs typeface="Arial"/>
            </a:endParaRPr>
          </a:p>
          <a:p>
            <a:pPr marL="1144905" lvl="1" indent="-457200">
              <a:lnSpc>
                <a:spcPct val="100000"/>
              </a:lnSpc>
              <a:spcBef>
                <a:spcPts val="1200"/>
              </a:spcBef>
              <a:buChar char="-"/>
              <a:tabLst>
                <a:tab pos="1144905" algn="l"/>
                <a:tab pos="1145540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il</a:t>
            </a:r>
            <a:r>
              <a:rPr sz="2000" spc="3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trattamento</a:t>
            </a:r>
            <a:r>
              <a:rPr sz="2000" spc="3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dei</a:t>
            </a:r>
            <a:r>
              <a:rPr sz="2000" spc="3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page</a:t>
            </a:r>
            <a:r>
              <a:rPr sz="2000" spc="3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fault</a:t>
            </a:r>
            <a:r>
              <a:rPr sz="2000" spc="3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può</a:t>
            </a:r>
            <a:r>
              <a:rPr sz="2000" spc="3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</a:rPr>
              <a:t>far</a:t>
            </a:r>
            <a:r>
              <a:rPr sz="2000" spc="3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crescere</a:t>
            </a:r>
            <a:r>
              <a:rPr sz="2000" spc="3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2000" spc="3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molto</a:t>
            </a:r>
            <a:r>
              <a:rPr sz="2000" spc="3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000" spc="3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tempi</a:t>
            </a:r>
            <a:endParaRPr sz="2000">
              <a:latin typeface="Arial"/>
              <a:cs typeface="Arial"/>
            </a:endParaRPr>
          </a:p>
          <a:p>
            <a:pPr marL="1144905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medi di accesso alla</a:t>
            </a:r>
            <a:r>
              <a:rPr sz="20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18"/>
    </mc:Choice>
    <mc:Fallback xmlns="">
      <p:transition spd="slow" advTm="69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481" y="85978"/>
            <a:ext cx="8559800" cy="231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09950" algn="l"/>
                <a:tab pos="8546465" algn="l"/>
              </a:tabLst>
            </a:pPr>
            <a:r>
              <a:rPr sz="2400" b="1" u="heavy" dirty="0">
                <a:solidFill>
                  <a:srgbClr val="0D3ACC"/>
                </a:solidFill>
                <a:latin typeface="Arial"/>
                <a:cs typeface="Arial"/>
              </a:rPr>
              <a:t> 	</a:t>
            </a:r>
            <a:r>
              <a:rPr sz="2400" b="1" u="heavy" spc="-5" dirty="0">
                <a:solidFill>
                  <a:srgbClr val="0D3ACC"/>
                </a:solidFill>
                <a:latin typeface="Arial"/>
                <a:cs typeface="Arial"/>
              </a:rPr>
              <a:t>OVERHEAD	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5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dimensione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delle</a:t>
            </a:r>
            <a:r>
              <a:rPr sz="2000"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pagine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819785" indent="-343535">
              <a:lnSpc>
                <a:spcPct val="100000"/>
              </a:lnSpc>
              <a:buChar char="•"/>
              <a:tabLst>
                <a:tab pos="819785" algn="l"/>
                <a:tab pos="820419" algn="l"/>
              </a:tabLst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Overhead dovuto alla presenza della </a:t>
            </a:r>
            <a:r>
              <a:rPr sz="2200" i="1" spc="-5" dirty="0">
                <a:solidFill>
                  <a:srgbClr val="0000FF"/>
                </a:solidFill>
                <a:latin typeface="Arial"/>
                <a:cs typeface="Arial"/>
              </a:rPr>
              <a:t>page table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200" spc="1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alla</a:t>
            </a:r>
            <a:endParaRPr sz="2200">
              <a:latin typeface="Arial"/>
              <a:cs typeface="Arial"/>
            </a:endParaRPr>
          </a:p>
          <a:p>
            <a:pPr marL="819785">
              <a:lnSpc>
                <a:spcPct val="100000"/>
              </a:lnSpc>
            </a:pPr>
            <a:r>
              <a:rPr sz="2200" i="1" spc="-5" dirty="0">
                <a:solidFill>
                  <a:srgbClr val="0000FF"/>
                </a:solidFill>
                <a:latin typeface="Arial"/>
                <a:cs typeface="Arial"/>
              </a:rPr>
              <a:t>frammentazione</a:t>
            </a:r>
            <a:r>
              <a:rPr sz="2200" i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0000FF"/>
                </a:solidFill>
                <a:latin typeface="Arial"/>
                <a:cs typeface="Arial"/>
              </a:rPr>
              <a:t>interna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4208526"/>
            <a:ext cx="1097280" cy="35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Dove: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2044" y="4600702"/>
            <a:ext cx="4698365" cy="94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s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dimensione media processo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1800" b="1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bytes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p = dimensione pagina in</a:t>
            </a:r>
            <a:r>
              <a:rPr sz="1800" b="1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bytes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e =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dimensione entry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nella page</a:t>
            </a:r>
            <a:r>
              <a:rPr sz="1800" b="1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table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58560" y="3690828"/>
            <a:ext cx="621030" cy="0"/>
          </a:xfrm>
          <a:custGeom>
            <a:avLst/>
            <a:gdLst/>
            <a:ahLst/>
            <a:cxnLst/>
            <a:rect l="l" t="t" r="r" b="b"/>
            <a:pathLst>
              <a:path w="621029">
                <a:moveTo>
                  <a:pt x="0" y="0"/>
                </a:moveTo>
                <a:lnTo>
                  <a:pt x="620986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87089" y="3690828"/>
            <a:ext cx="320675" cy="0"/>
          </a:xfrm>
          <a:custGeom>
            <a:avLst/>
            <a:gdLst/>
            <a:ahLst/>
            <a:cxnLst/>
            <a:rect l="l" t="t" r="r" b="b"/>
            <a:pathLst>
              <a:path w="320675">
                <a:moveTo>
                  <a:pt x="0" y="0"/>
                </a:moveTo>
                <a:lnTo>
                  <a:pt x="32057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81788" y="3372055"/>
            <a:ext cx="3411854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3320"/>
              </a:lnSpc>
              <a:tabLst>
                <a:tab pos="3172460" algn="l"/>
              </a:tabLst>
            </a:pPr>
            <a:r>
              <a:rPr sz="3350" i="1" spc="5" dirty="0">
                <a:latin typeface="Times New Roman"/>
                <a:cs typeface="Times New Roman"/>
              </a:rPr>
              <a:t>o</a:t>
            </a:r>
            <a:r>
              <a:rPr sz="3350" i="1" spc="-20" dirty="0">
                <a:latin typeface="Times New Roman"/>
                <a:cs typeface="Times New Roman"/>
              </a:rPr>
              <a:t>ve</a:t>
            </a:r>
            <a:r>
              <a:rPr sz="3350" i="1" dirty="0">
                <a:latin typeface="Times New Roman"/>
                <a:cs typeface="Times New Roman"/>
              </a:rPr>
              <a:t>rh</a:t>
            </a:r>
            <a:r>
              <a:rPr sz="3350" i="1" spc="-15" dirty="0">
                <a:latin typeface="Times New Roman"/>
                <a:cs typeface="Times New Roman"/>
              </a:rPr>
              <a:t>e</a:t>
            </a:r>
            <a:r>
              <a:rPr sz="3350" i="1" spc="5" dirty="0">
                <a:latin typeface="Times New Roman"/>
                <a:cs typeface="Times New Roman"/>
              </a:rPr>
              <a:t>ad</a:t>
            </a:r>
            <a:r>
              <a:rPr sz="3350" i="1" spc="275" dirty="0">
                <a:latin typeface="Times New Roman"/>
                <a:cs typeface="Times New Roman"/>
              </a:rPr>
              <a:t> </a:t>
            </a:r>
            <a:r>
              <a:rPr sz="3350" spc="5" dirty="0">
                <a:latin typeface="Symbol"/>
                <a:cs typeface="Symbol"/>
              </a:rPr>
              <a:t></a:t>
            </a:r>
            <a:r>
              <a:rPr sz="3350" spc="260" dirty="0">
                <a:latin typeface="Times New Roman"/>
                <a:cs typeface="Times New Roman"/>
              </a:rPr>
              <a:t> </a:t>
            </a:r>
            <a:r>
              <a:rPr sz="5025" i="1" baseline="34825" dirty="0">
                <a:latin typeface="Times New Roman"/>
                <a:cs typeface="Times New Roman"/>
              </a:rPr>
              <a:t>s</a:t>
            </a:r>
            <a:r>
              <a:rPr sz="5025" i="1" spc="-532" baseline="34825" dirty="0">
                <a:latin typeface="Times New Roman"/>
                <a:cs typeface="Times New Roman"/>
              </a:rPr>
              <a:t> </a:t>
            </a:r>
            <a:r>
              <a:rPr sz="5025" baseline="34825" dirty="0">
                <a:latin typeface="Symbol"/>
                <a:cs typeface="Symbol"/>
              </a:rPr>
              <a:t></a:t>
            </a:r>
            <a:r>
              <a:rPr sz="5025" spc="-712" baseline="34825" dirty="0">
                <a:latin typeface="Times New Roman"/>
                <a:cs typeface="Times New Roman"/>
              </a:rPr>
              <a:t> </a:t>
            </a:r>
            <a:r>
              <a:rPr sz="5025" i="1" baseline="34825" dirty="0">
                <a:latin typeface="Times New Roman"/>
                <a:cs typeface="Times New Roman"/>
              </a:rPr>
              <a:t>e</a:t>
            </a:r>
            <a:r>
              <a:rPr sz="5025" i="1" spc="-30" baseline="34825" dirty="0">
                <a:latin typeface="Times New Roman"/>
                <a:cs typeface="Times New Roman"/>
              </a:rPr>
              <a:t> </a:t>
            </a:r>
            <a:r>
              <a:rPr sz="3350" spc="5" dirty="0">
                <a:latin typeface="Symbol"/>
                <a:cs typeface="Symbol"/>
              </a:rPr>
              <a:t></a:t>
            </a:r>
            <a:r>
              <a:rPr sz="3350" dirty="0">
                <a:latin typeface="Times New Roman"/>
                <a:cs typeface="Times New Roman"/>
              </a:rPr>
              <a:t>	</a:t>
            </a:r>
            <a:r>
              <a:rPr sz="5025" i="1" spc="7" baseline="34825" dirty="0">
                <a:latin typeface="Times New Roman"/>
                <a:cs typeface="Times New Roman"/>
              </a:rPr>
              <a:t>p</a:t>
            </a:r>
            <a:endParaRPr sz="5025" baseline="34825">
              <a:latin typeface="Times New Roman"/>
              <a:cs typeface="Times New Roman"/>
            </a:endParaRPr>
          </a:p>
          <a:p>
            <a:pPr marR="24130" algn="r">
              <a:lnSpc>
                <a:spcPts val="3320"/>
              </a:lnSpc>
              <a:tabLst>
                <a:tab pos="858519" algn="l"/>
              </a:tabLst>
            </a:pPr>
            <a:r>
              <a:rPr sz="3350" i="1" spc="5" dirty="0">
                <a:latin typeface="Times New Roman"/>
                <a:cs typeface="Times New Roman"/>
              </a:rPr>
              <a:t>p	</a:t>
            </a:r>
            <a:r>
              <a:rPr sz="3350" spc="5" dirty="0">
                <a:latin typeface="Times New Roman"/>
                <a:cs typeface="Times New Roman"/>
              </a:rPr>
              <a:t>2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0" y="3124200"/>
            <a:ext cx="914400" cy="1219200"/>
          </a:xfrm>
          <a:custGeom>
            <a:avLst/>
            <a:gdLst/>
            <a:ahLst/>
            <a:cxnLst/>
            <a:rect l="l" t="t" r="r" b="b"/>
            <a:pathLst>
              <a:path w="914400" h="1219200">
                <a:moveTo>
                  <a:pt x="0" y="609600"/>
                </a:moveTo>
                <a:lnTo>
                  <a:pt x="1868" y="554113"/>
                </a:lnTo>
                <a:lnTo>
                  <a:pt x="7367" y="500022"/>
                </a:lnTo>
                <a:lnTo>
                  <a:pt x="16333" y="447542"/>
                </a:lnTo>
                <a:lnTo>
                  <a:pt x="28606" y="396889"/>
                </a:lnTo>
                <a:lnTo>
                  <a:pt x="44025" y="348276"/>
                </a:lnTo>
                <a:lnTo>
                  <a:pt x="62427" y="301921"/>
                </a:lnTo>
                <a:lnTo>
                  <a:pt x="83651" y="258037"/>
                </a:lnTo>
                <a:lnTo>
                  <a:pt x="107537" y="216840"/>
                </a:lnTo>
                <a:lnTo>
                  <a:pt x="133921" y="178546"/>
                </a:lnTo>
                <a:lnTo>
                  <a:pt x="162643" y="143368"/>
                </a:lnTo>
                <a:lnTo>
                  <a:pt x="193541" y="111524"/>
                </a:lnTo>
                <a:lnTo>
                  <a:pt x="226455" y="83227"/>
                </a:lnTo>
                <a:lnTo>
                  <a:pt x="261221" y="58693"/>
                </a:lnTo>
                <a:lnTo>
                  <a:pt x="297679" y="38137"/>
                </a:lnTo>
                <a:lnTo>
                  <a:pt x="335668" y="21775"/>
                </a:lnTo>
                <a:lnTo>
                  <a:pt x="375025" y="9821"/>
                </a:lnTo>
                <a:lnTo>
                  <a:pt x="415589" y="2491"/>
                </a:lnTo>
                <a:lnTo>
                  <a:pt x="457200" y="0"/>
                </a:lnTo>
                <a:lnTo>
                  <a:pt x="498810" y="2491"/>
                </a:lnTo>
                <a:lnTo>
                  <a:pt x="539374" y="9821"/>
                </a:lnTo>
                <a:lnTo>
                  <a:pt x="578731" y="21775"/>
                </a:lnTo>
                <a:lnTo>
                  <a:pt x="616720" y="38137"/>
                </a:lnTo>
                <a:lnTo>
                  <a:pt x="653178" y="58693"/>
                </a:lnTo>
                <a:lnTo>
                  <a:pt x="687944" y="83227"/>
                </a:lnTo>
                <a:lnTo>
                  <a:pt x="720858" y="111524"/>
                </a:lnTo>
                <a:lnTo>
                  <a:pt x="751756" y="143368"/>
                </a:lnTo>
                <a:lnTo>
                  <a:pt x="780478" y="178546"/>
                </a:lnTo>
                <a:lnTo>
                  <a:pt x="806862" y="216840"/>
                </a:lnTo>
                <a:lnTo>
                  <a:pt x="830748" y="258037"/>
                </a:lnTo>
                <a:lnTo>
                  <a:pt x="851972" y="301921"/>
                </a:lnTo>
                <a:lnTo>
                  <a:pt x="870374" y="348276"/>
                </a:lnTo>
                <a:lnTo>
                  <a:pt x="885793" y="396889"/>
                </a:lnTo>
                <a:lnTo>
                  <a:pt x="898066" y="447542"/>
                </a:lnTo>
                <a:lnTo>
                  <a:pt x="907032" y="500022"/>
                </a:lnTo>
                <a:lnTo>
                  <a:pt x="912531" y="554113"/>
                </a:lnTo>
                <a:lnTo>
                  <a:pt x="914400" y="609600"/>
                </a:lnTo>
                <a:lnTo>
                  <a:pt x="912531" y="665086"/>
                </a:lnTo>
                <a:lnTo>
                  <a:pt x="907032" y="719177"/>
                </a:lnTo>
                <a:lnTo>
                  <a:pt x="898066" y="771657"/>
                </a:lnTo>
                <a:lnTo>
                  <a:pt x="885793" y="822310"/>
                </a:lnTo>
                <a:lnTo>
                  <a:pt x="870374" y="870923"/>
                </a:lnTo>
                <a:lnTo>
                  <a:pt x="851972" y="917278"/>
                </a:lnTo>
                <a:lnTo>
                  <a:pt x="830748" y="961162"/>
                </a:lnTo>
                <a:lnTo>
                  <a:pt x="806862" y="1002359"/>
                </a:lnTo>
                <a:lnTo>
                  <a:pt x="780478" y="1040653"/>
                </a:lnTo>
                <a:lnTo>
                  <a:pt x="751756" y="1075831"/>
                </a:lnTo>
                <a:lnTo>
                  <a:pt x="720858" y="1107675"/>
                </a:lnTo>
                <a:lnTo>
                  <a:pt x="687944" y="1135972"/>
                </a:lnTo>
                <a:lnTo>
                  <a:pt x="653178" y="1160506"/>
                </a:lnTo>
                <a:lnTo>
                  <a:pt x="616720" y="1181062"/>
                </a:lnTo>
                <a:lnTo>
                  <a:pt x="578731" y="1197424"/>
                </a:lnTo>
                <a:lnTo>
                  <a:pt x="539374" y="1209378"/>
                </a:lnTo>
                <a:lnTo>
                  <a:pt x="498810" y="1216708"/>
                </a:lnTo>
                <a:lnTo>
                  <a:pt x="457200" y="1219200"/>
                </a:lnTo>
                <a:lnTo>
                  <a:pt x="415589" y="1216708"/>
                </a:lnTo>
                <a:lnTo>
                  <a:pt x="375025" y="1209378"/>
                </a:lnTo>
                <a:lnTo>
                  <a:pt x="335668" y="1197424"/>
                </a:lnTo>
                <a:lnTo>
                  <a:pt x="297679" y="1181062"/>
                </a:lnTo>
                <a:lnTo>
                  <a:pt x="261221" y="1160506"/>
                </a:lnTo>
                <a:lnTo>
                  <a:pt x="226455" y="1135972"/>
                </a:lnTo>
                <a:lnTo>
                  <a:pt x="193541" y="1107675"/>
                </a:lnTo>
                <a:lnTo>
                  <a:pt x="162643" y="1075831"/>
                </a:lnTo>
                <a:lnTo>
                  <a:pt x="133921" y="1040653"/>
                </a:lnTo>
                <a:lnTo>
                  <a:pt x="107537" y="1002359"/>
                </a:lnTo>
                <a:lnTo>
                  <a:pt x="83651" y="961162"/>
                </a:lnTo>
                <a:lnTo>
                  <a:pt x="62427" y="917278"/>
                </a:lnTo>
                <a:lnTo>
                  <a:pt x="44025" y="870923"/>
                </a:lnTo>
                <a:lnTo>
                  <a:pt x="28606" y="822310"/>
                </a:lnTo>
                <a:lnTo>
                  <a:pt x="16333" y="771657"/>
                </a:lnTo>
                <a:lnTo>
                  <a:pt x="7367" y="719177"/>
                </a:lnTo>
                <a:lnTo>
                  <a:pt x="1868" y="665086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62600" y="2667000"/>
            <a:ext cx="2286000" cy="40703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6090">
              <a:lnSpc>
                <a:spcPct val="100000"/>
              </a:lnSpc>
              <a:spcBef>
                <a:spcPts val="320"/>
              </a:spcBef>
            </a:pPr>
            <a:r>
              <a:rPr sz="2000" b="1" dirty="0">
                <a:latin typeface="Tahoma"/>
                <a:cs typeface="Tahoma"/>
              </a:rPr>
              <a:t>page</a:t>
            </a:r>
            <a:r>
              <a:rPr sz="2000" b="1" spc="-85" dirty="0">
                <a:latin typeface="Tahoma"/>
                <a:cs typeface="Tahoma"/>
              </a:rPr>
              <a:t> </a:t>
            </a:r>
            <a:r>
              <a:rPr sz="2000" b="1" dirty="0">
                <a:latin typeface="Tahoma"/>
                <a:cs typeface="Tahoma"/>
              </a:rPr>
              <a:t>table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1600" y="2890647"/>
            <a:ext cx="385445" cy="309880"/>
          </a:xfrm>
          <a:custGeom>
            <a:avLst/>
            <a:gdLst/>
            <a:ahLst/>
            <a:cxnLst/>
            <a:rect l="l" t="t" r="r" b="b"/>
            <a:pathLst>
              <a:path w="385445" h="309880">
                <a:moveTo>
                  <a:pt x="35687" y="232410"/>
                </a:moveTo>
                <a:lnTo>
                  <a:pt x="0" y="309752"/>
                </a:lnTo>
                <a:lnTo>
                  <a:pt x="83312" y="291845"/>
                </a:lnTo>
                <a:lnTo>
                  <a:pt x="69879" y="275081"/>
                </a:lnTo>
                <a:lnTo>
                  <a:pt x="53594" y="275081"/>
                </a:lnTo>
                <a:lnTo>
                  <a:pt x="45592" y="265175"/>
                </a:lnTo>
                <a:lnTo>
                  <a:pt x="55555" y="257205"/>
                </a:lnTo>
                <a:lnTo>
                  <a:pt x="35687" y="232410"/>
                </a:lnTo>
                <a:close/>
              </a:path>
              <a:path w="385445" h="309880">
                <a:moveTo>
                  <a:pt x="55555" y="257205"/>
                </a:moveTo>
                <a:lnTo>
                  <a:pt x="45592" y="265175"/>
                </a:lnTo>
                <a:lnTo>
                  <a:pt x="53594" y="275081"/>
                </a:lnTo>
                <a:lnTo>
                  <a:pt x="63516" y="267141"/>
                </a:lnTo>
                <a:lnTo>
                  <a:pt x="55555" y="257205"/>
                </a:lnTo>
                <a:close/>
              </a:path>
              <a:path w="385445" h="309880">
                <a:moveTo>
                  <a:pt x="63516" y="267141"/>
                </a:moveTo>
                <a:lnTo>
                  <a:pt x="53594" y="275081"/>
                </a:lnTo>
                <a:lnTo>
                  <a:pt x="69879" y="275081"/>
                </a:lnTo>
                <a:lnTo>
                  <a:pt x="63516" y="267141"/>
                </a:lnTo>
                <a:close/>
              </a:path>
              <a:path w="385445" h="309880">
                <a:moveTo>
                  <a:pt x="377063" y="0"/>
                </a:moveTo>
                <a:lnTo>
                  <a:pt x="55555" y="257205"/>
                </a:lnTo>
                <a:lnTo>
                  <a:pt x="63516" y="267141"/>
                </a:lnTo>
                <a:lnTo>
                  <a:pt x="384937" y="9905"/>
                </a:lnTo>
                <a:lnTo>
                  <a:pt x="37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2600" y="3124200"/>
            <a:ext cx="762000" cy="1219200"/>
          </a:xfrm>
          <a:custGeom>
            <a:avLst/>
            <a:gdLst/>
            <a:ahLst/>
            <a:cxnLst/>
            <a:rect l="l" t="t" r="r" b="b"/>
            <a:pathLst>
              <a:path w="762000" h="1219200">
                <a:moveTo>
                  <a:pt x="0" y="609600"/>
                </a:moveTo>
                <a:lnTo>
                  <a:pt x="1743" y="550890"/>
                </a:lnTo>
                <a:lnTo>
                  <a:pt x="6869" y="493760"/>
                </a:lnTo>
                <a:lnTo>
                  <a:pt x="15216" y="438465"/>
                </a:lnTo>
                <a:lnTo>
                  <a:pt x="26626" y="385259"/>
                </a:lnTo>
                <a:lnTo>
                  <a:pt x="40938" y="334399"/>
                </a:lnTo>
                <a:lnTo>
                  <a:pt x="57993" y="286139"/>
                </a:lnTo>
                <a:lnTo>
                  <a:pt x="77632" y="240736"/>
                </a:lnTo>
                <a:lnTo>
                  <a:pt x="99694" y="198445"/>
                </a:lnTo>
                <a:lnTo>
                  <a:pt x="124021" y="159520"/>
                </a:lnTo>
                <a:lnTo>
                  <a:pt x="150453" y="124219"/>
                </a:lnTo>
                <a:lnTo>
                  <a:pt x="178830" y="92795"/>
                </a:lnTo>
                <a:lnTo>
                  <a:pt x="208992" y="65505"/>
                </a:lnTo>
                <a:lnTo>
                  <a:pt x="240780" y="42604"/>
                </a:lnTo>
                <a:lnTo>
                  <a:pt x="308596" y="10991"/>
                </a:lnTo>
                <a:lnTo>
                  <a:pt x="381000" y="0"/>
                </a:lnTo>
                <a:lnTo>
                  <a:pt x="417695" y="2790"/>
                </a:lnTo>
                <a:lnTo>
                  <a:pt x="487965" y="24348"/>
                </a:lnTo>
                <a:lnTo>
                  <a:pt x="553007" y="65505"/>
                </a:lnTo>
                <a:lnTo>
                  <a:pt x="583169" y="92795"/>
                </a:lnTo>
                <a:lnTo>
                  <a:pt x="611546" y="124219"/>
                </a:lnTo>
                <a:lnTo>
                  <a:pt x="637978" y="159520"/>
                </a:lnTo>
                <a:lnTo>
                  <a:pt x="662305" y="198445"/>
                </a:lnTo>
                <a:lnTo>
                  <a:pt x="684367" y="240736"/>
                </a:lnTo>
                <a:lnTo>
                  <a:pt x="704006" y="286139"/>
                </a:lnTo>
                <a:lnTo>
                  <a:pt x="721061" y="334399"/>
                </a:lnTo>
                <a:lnTo>
                  <a:pt x="735373" y="385259"/>
                </a:lnTo>
                <a:lnTo>
                  <a:pt x="746783" y="438465"/>
                </a:lnTo>
                <a:lnTo>
                  <a:pt x="755130" y="493760"/>
                </a:lnTo>
                <a:lnTo>
                  <a:pt x="760256" y="550890"/>
                </a:lnTo>
                <a:lnTo>
                  <a:pt x="762000" y="609600"/>
                </a:lnTo>
                <a:lnTo>
                  <a:pt x="760256" y="668309"/>
                </a:lnTo>
                <a:lnTo>
                  <a:pt x="755130" y="725439"/>
                </a:lnTo>
                <a:lnTo>
                  <a:pt x="746783" y="780734"/>
                </a:lnTo>
                <a:lnTo>
                  <a:pt x="735373" y="833940"/>
                </a:lnTo>
                <a:lnTo>
                  <a:pt x="721061" y="884800"/>
                </a:lnTo>
                <a:lnTo>
                  <a:pt x="704006" y="933060"/>
                </a:lnTo>
                <a:lnTo>
                  <a:pt x="684367" y="978463"/>
                </a:lnTo>
                <a:lnTo>
                  <a:pt x="662305" y="1020754"/>
                </a:lnTo>
                <a:lnTo>
                  <a:pt x="637978" y="1059679"/>
                </a:lnTo>
                <a:lnTo>
                  <a:pt x="611546" y="1094980"/>
                </a:lnTo>
                <a:lnTo>
                  <a:pt x="583169" y="1126404"/>
                </a:lnTo>
                <a:lnTo>
                  <a:pt x="553007" y="1153694"/>
                </a:lnTo>
                <a:lnTo>
                  <a:pt x="521219" y="1176595"/>
                </a:lnTo>
                <a:lnTo>
                  <a:pt x="453403" y="1208208"/>
                </a:lnTo>
                <a:lnTo>
                  <a:pt x="381000" y="1219200"/>
                </a:lnTo>
                <a:lnTo>
                  <a:pt x="344304" y="1216409"/>
                </a:lnTo>
                <a:lnTo>
                  <a:pt x="274034" y="1194851"/>
                </a:lnTo>
                <a:lnTo>
                  <a:pt x="208992" y="1153694"/>
                </a:lnTo>
                <a:lnTo>
                  <a:pt x="178830" y="1126404"/>
                </a:lnTo>
                <a:lnTo>
                  <a:pt x="150453" y="1094980"/>
                </a:lnTo>
                <a:lnTo>
                  <a:pt x="124021" y="1059679"/>
                </a:lnTo>
                <a:lnTo>
                  <a:pt x="99694" y="1020754"/>
                </a:lnTo>
                <a:lnTo>
                  <a:pt x="77632" y="978463"/>
                </a:lnTo>
                <a:lnTo>
                  <a:pt x="57993" y="933060"/>
                </a:lnTo>
                <a:lnTo>
                  <a:pt x="40938" y="884800"/>
                </a:lnTo>
                <a:lnTo>
                  <a:pt x="26626" y="833940"/>
                </a:lnTo>
                <a:lnTo>
                  <a:pt x="15216" y="780734"/>
                </a:lnTo>
                <a:lnTo>
                  <a:pt x="6869" y="725439"/>
                </a:lnTo>
                <a:lnTo>
                  <a:pt x="1743" y="668309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05600" y="3429000"/>
            <a:ext cx="1905000" cy="5918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580390" marR="101600" indent="-469900">
              <a:lnSpc>
                <a:spcPct val="100000"/>
              </a:lnSpc>
              <a:spcBef>
                <a:spcPts val="325"/>
              </a:spcBef>
            </a:pPr>
            <a:r>
              <a:rPr sz="1600" b="1" spc="-5" dirty="0">
                <a:latin typeface="Tahoma"/>
                <a:cs typeface="Tahoma"/>
              </a:rPr>
              <a:t>frammentazione  interna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24600" y="3943858"/>
            <a:ext cx="306705" cy="100965"/>
          </a:xfrm>
          <a:custGeom>
            <a:avLst/>
            <a:gdLst/>
            <a:ahLst/>
            <a:cxnLst/>
            <a:rect l="l" t="t" r="r" b="b"/>
            <a:pathLst>
              <a:path w="306704" h="100964">
                <a:moveTo>
                  <a:pt x="75449" y="30890"/>
                </a:moveTo>
                <a:lnTo>
                  <a:pt x="72364" y="43207"/>
                </a:lnTo>
                <a:lnTo>
                  <a:pt x="303275" y="100965"/>
                </a:lnTo>
                <a:lnTo>
                  <a:pt x="306324" y="88519"/>
                </a:lnTo>
                <a:lnTo>
                  <a:pt x="75449" y="30890"/>
                </a:lnTo>
                <a:close/>
              </a:path>
              <a:path w="306704" h="100964">
                <a:moveTo>
                  <a:pt x="83185" y="0"/>
                </a:moveTo>
                <a:lnTo>
                  <a:pt x="0" y="18542"/>
                </a:lnTo>
                <a:lnTo>
                  <a:pt x="64642" y="74041"/>
                </a:lnTo>
                <a:lnTo>
                  <a:pt x="72364" y="43207"/>
                </a:lnTo>
                <a:lnTo>
                  <a:pt x="60071" y="40132"/>
                </a:lnTo>
                <a:lnTo>
                  <a:pt x="63119" y="27813"/>
                </a:lnTo>
                <a:lnTo>
                  <a:pt x="76219" y="27813"/>
                </a:lnTo>
                <a:lnTo>
                  <a:pt x="83185" y="0"/>
                </a:lnTo>
                <a:close/>
              </a:path>
              <a:path w="306704" h="100964">
                <a:moveTo>
                  <a:pt x="63119" y="27813"/>
                </a:moveTo>
                <a:lnTo>
                  <a:pt x="60071" y="40132"/>
                </a:lnTo>
                <a:lnTo>
                  <a:pt x="72364" y="43207"/>
                </a:lnTo>
                <a:lnTo>
                  <a:pt x="75449" y="30890"/>
                </a:lnTo>
                <a:lnTo>
                  <a:pt x="63119" y="27813"/>
                </a:lnTo>
                <a:close/>
              </a:path>
              <a:path w="306704" h="100964">
                <a:moveTo>
                  <a:pt x="76219" y="27813"/>
                </a:moveTo>
                <a:lnTo>
                  <a:pt x="63119" y="27813"/>
                </a:lnTo>
                <a:lnTo>
                  <a:pt x="75449" y="30890"/>
                </a:lnTo>
                <a:lnTo>
                  <a:pt x="76219" y="27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97853" y="4693666"/>
            <a:ext cx="2692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Tahoma"/>
                <a:cs typeface="Tahoma"/>
              </a:rPr>
              <a:t>Minimizzato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quando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23771" y="5441714"/>
            <a:ext cx="38100" cy="22225"/>
          </a:xfrm>
          <a:custGeom>
            <a:avLst/>
            <a:gdLst/>
            <a:ahLst/>
            <a:cxnLst/>
            <a:rect l="l" t="t" r="r" b="b"/>
            <a:pathLst>
              <a:path w="38100" h="22225">
                <a:moveTo>
                  <a:pt x="0" y="21818"/>
                </a:moveTo>
                <a:lnTo>
                  <a:pt x="38006" y="0"/>
                </a:lnTo>
              </a:path>
            </a:pathLst>
          </a:custGeom>
          <a:ln w="42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61778" y="5441714"/>
            <a:ext cx="90170" cy="150495"/>
          </a:xfrm>
          <a:custGeom>
            <a:avLst/>
            <a:gdLst/>
            <a:ahLst/>
            <a:cxnLst/>
            <a:rect l="l" t="t" r="r" b="b"/>
            <a:pathLst>
              <a:path w="90170" h="150495">
                <a:moveTo>
                  <a:pt x="0" y="0"/>
                </a:moveTo>
                <a:lnTo>
                  <a:pt x="90011" y="150475"/>
                </a:lnTo>
              </a:path>
            </a:pathLst>
          </a:custGeom>
          <a:ln w="43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51790" y="5192662"/>
            <a:ext cx="100330" cy="401320"/>
          </a:xfrm>
          <a:custGeom>
            <a:avLst/>
            <a:gdLst/>
            <a:ahLst/>
            <a:cxnLst/>
            <a:rect l="l" t="t" r="r" b="b"/>
            <a:pathLst>
              <a:path w="100329" h="401320">
                <a:moveTo>
                  <a:pt x="0" y="401032"/>
                </a:moveTo>
                <a:lnTo>
                  <a:pt x="100082" y="0"/>
                </a:lnTo>
              </a:path>
            </a:pathLst>
          </a:custGeom>
          <a:ln w="4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51872" y="5191937"/>
            <a:ext cx="543560" cy="0"/>
          </a:xfrm>
          <a:custGeom>
            <a:avLst/>
            <a:gdLst/>
            <a:ahLst/>
            <a:cxnLst/>
            <a:rect l="l" t="t" r="r" b="b"/>
            <a:pathLst>
              <a:path w="543559">
                <a:moveTo>
                  <a:pt x="0" y="0"/>
                </a:moveTo>
                <a:lnTo>
                  <a:pt x="543063" y="0"/>
                </a:lnTo>
              </a:path>
            </a:pathLst>
          </a:custGeom>
          <a:ln w="42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2142" y="5174630"/>
            <a:ext cx="774700" cy="410845"/>
          </a:xfrm>
          <a:custGeom>
            <a:avLst/>
            <a:gdLst/>
            <a:ahLst/>
            <a:cxnLst/>
            <a:rect l="l" t="t" r="r" b="b"/>
            <a:pathLst>
              <a:path w="774700" h="410845">
                <a:moveTo>
                  <a:pt x="66994" y="270844"/>
                </a:moveTo>
                <a:lnTo>
                  <a:pt x="31022" y="270844"/>
                </a:lnTo>
                <a:lnTo>
                  <a:pt x="122561" y="410787"/>
                </a:lnTo>
                <a:lnTo>
                  <a:pt x="141175" y="410787"/>
                </a:lnTo>
                <a:lnTo>
                  <a:pt x="150963" y="370910"/>
                </a:lnTo>
                <a:lnTo>
                  <a:pt x="132663" y="370910"/>
                </a:lnTo>
                <a:lnTo>
                  <a:pt x="66994" y="270844"/>
                </a:lnTo>
                <a:close/>
              </a:path>
              <a:path w="774700" h="410845">
                <a:moveTo>
                  <a:pt x="774281" y="0"/>
                </a:moveTo>
                <a:lnTo>
                  <a:pt x="224203" y="0"/>
                </a:lnTo>
                <a:lnTo>
                  <a:pt x="132663" y="370910"/>
                </a:lnTo>
                <a:lnTo>
                  <a:pt x="150963" y="370910"/>
                </a:lnTo>
                <a:lnTo>
                  <a:pt x="237391" y="18786"/>
                </a:lnTo>
                <a:lnTo>
                  <a:pt x="774281" y="18786"/>
                </a:lnTo>
                <a:lnTo>
                  <a:pt x="774281" y="0"/>
                </a:lnTo>
                <a:close/>
              </a:path>
              <a:path w="774700" h="410845">
                <a:moveTo>
                  <a:pt x="51194" y="246769"/>
                </a:moveTo>
                <a:lnTo>
                  <a:pt x="0" y="276111"/>
                </a:lnTo>
                <a:lnTo>
                  <a:pt x="5425" y="286643"/>
                </a:lnTo>
                <a:lnTo>
                  <a:pt x="31022" y="270844"/>
                </a:lnTo>
                <a:lnTo>
                  <a:pt x="66994" y="270844"/>
                </a:lnTo>
                <a:lnTo>
                  <a:pt x="51194" y="246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19884" y="5168304"/>
            <a:ext cx="1372235" cy="477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39469" algn="l"/>
              </a:tabLst>
            </a:pPr>
            <a:r>
              <a:rPr sz="3000" i="1" spc="45" dirty="0">
                <a:latin typeface="Times New Roman"/>
                <a:cs typeface="Times New Roman"/>
              </a:rPr>
              <a:t>p</a:t>
            </a:r>
            <a:r>
              <a:rPr sz="3000" i="1" spc="-85" dirty="0">
                <a:latin typeface="Times New Roman"/>
                <a:cs typeface="Times New Roman"/>
              </a:rPr>
              <a:t> </a:t>
            </a:r>
            <a:r>
              <a:rPr sz="3000" spc="50" dirty="0">
                <a:latin typeface="Symbol"/>
                <a:cs typeface="Symbol"/>
              </a:rPr>
              <a:t>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55" dirty="0">
                <a:latin typeface="Times New Roman"/>
                <a:cs typeface="Times New Roman"/>
              </a:rPr>
              <a:t>2</a:t>
            </a:r>
            <a:r>
              <a:rPr sz="3000" i="1" spc="-15" dirty="0">
                <a:latin typeface="Times New Roman"/>
                <a:cs typeface="Times New Roman"/>
              </a:rPr>
              <a:t>s</a:t>
            </a:r>
            <a:r>
              <a:rPr sz="3000" i="1" spc="40" dirty="0">
                <a:latin typeface="Times New Roman"/>
                <a:cs typeface="Times New Roman"/>
              </a:rPr>
              <a:t>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58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41"/>
    </mc:Choice>
    <mc:Fallback xmlns="">
      <p:transition spd="slow" advTm="58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09950" algn="l"/>
                <a:tab pos="8546465" algn="l"/>
              </a:tabLst>
            </a:pPr>
            <a:r>
              <a:rPr dirty="0">
                <a:solidFill>
                  <a:srgbClr val="0D3ACC"/>
                </a:solidFill>
              </a:rPr>
              <a:t> 	</a:t>
            </a:r>
            <a:r>
              <a:rPr spc="-5" dirty="0">
                <a:solidFill>
                  <a:srgbClr val="0D3ACC"/>
                </a:solidFill>
              </a:rPr>
              <a:t>OVERHEAD	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59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29461"/>
            <a:ext cx="480568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tempo medio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accesso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alla</a:t>
            </a:r>
            <a:r>
              <a:rPr sz="2000" b="1" spc="-1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742" y="1654682"/>
            <a:ext cx="1525270" cy="1113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Supponiamo:  200</a:t>
            </a:r>
            <a:r>
              <a:rPr sz="20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8</a:t>
            </a:r>
            <a:r>
              <a:rPr sz="20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1898" y="2020443"/>
            <a:ext cx="5267325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37005">
              <a:lnSpc>
                <a:spcPct val="12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tempo di accesso alla RAM  tempo di gestione di un </a:t>
            </a:r>
            <a:r>
              <a:rPr sz="2000" i="1" dirty="0">
                <a:solidFill>
                  <a:srgbClr val="0000FF"/>
                </a:solidFill>
                <a:latin typeface="Arial"/>
                <a:cs typeface="Arial"/>
              </a:rPr>
              <a:t>page</a:t>
            </a:r>
            <a:r>
              <a:rPr sz="2000" i="1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00FF"/>
                </a:solidFill>
                <a:latin typeface="Arial"/>
                <a:cs typeface="Arial"/>
              </a:rPr>
              <a:t>fault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(in caso di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</a:rPr>
              <a:t>effettivo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caricamento di una</a:t>
            </a:r>
            <a:r>
              <a:rPr sz="20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pagina)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742" y="3544696"/>
            <a:ext cx="7727315" cy="1052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Se </a:t>
            </a:r>
            <a:r>
              <a:rPr sz="2000" i="1" dirty="0">
                <a:solidFill>
                  <a:srgbClr val="0000FF"/>
                </a:solidFill>
                <a:latin typeface="Arial"/>
                <a:cs typeface="Arial"/>
              </a:rPr>
              <a:t>p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è la frequenza di </a:t>
            </a:r>
            <a:r>
              <a:rPr sz="2000" i="1" dirty="0">
                <a:solidFill>
                  <a:srgbClr val="0000FF"/>
                </a:solidFill>
                <a:latin typeface="Arial"/>
                <a:cs typeface="Arial"/>
              </a:rPr>
              <a:t>page </a:t>
            </a: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fault,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il tempo medio di accesso è (in</a:t>
            </a:r>
            <a:r>
              <a:rPr sz="2000" spc="-1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ns)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562225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(1-p) * 200 + p *</a:t>
            </a:r>
            <a:r>
              <a:rPr sz="2000" spc="-1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8.000.000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742" y="4946853"/>
            <a:ext cx="2333625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16535">
              <a:lnSpc>
                <a:spcPct val="1201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Con p= 1/1000:  Con p=</a:t>
            </a:r>
            <a:r>
              <a:rPr sz="2000" spc="-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1/100.000: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Con p=</a:t>
            </a:r>
            <a:r>
              <a:rPr sz="20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1/1.000.000: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46298" y="5008117"/>
            <a:ext cx="4116704" cy="1052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8200 ns (enorme, 40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volte</a:t>
            </a:r>
            <a:r>
              <a:rPr sz="2000" spc="-1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peggiore)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280</a:t>
            </a:r>
            <a:r>
              <a:rPr sz="2000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208</a:t>
            </a:r>
            <a:r>
              <a:rPr sz="2000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ns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92"/>
    </mc:Choice>
    <mc:Fallback xmlns="">
      <p:transition spd="slow" advTm="81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49133" y="6594856"/>
            <a:ext cx="14655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i="1" dirty="0">
                <a:solidFill>
                  <a:srgbClr val="3333CC"/>
                </a:solidFill>
                <a:latin typeface="Arial"/>
                <a:cs typeface="Arial"/>
              </a:rPr>
              <a:t>Sistemi Operativi</a:t>
            </a:r>
            <a:r>
              <a:rPr sz="1400" i="1" spc="-15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5983" y="906780"/>
            <a:ext cx="6056375" cy="4322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590" y="5341620"/>
            <a:ext cx="8415020" cy="1113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715">
              <a:lnSpc>
                <a:spcPct val="100000"/>
              </a:lnSpc>
            </a:pP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TLB = </a:t>
            </a:r>
            <a:r>
              <a:rPr sz="1800" b="1" spc="-15" dirty="0">
                <a:solidFill>
                  <a:srgbClr val="0000FF"/>
                </a:solidFill>
                <a:latin typeface="Arial"/>
                <a:cs typeface="Arial"/>
              </a:rPr>
              <a:t>Translation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Lookaside </a:t>
            </a:r>
            <a:r>
              <a:rPr sz="1800" b="1" spc="-15" dirty="0">
                <a:solidFill>
                  <a:srgbClr val="0000FF"/>
                </a:solidFill>
                <a:latin typeface="Arial"/>
                <a:cs typeface="Arial"/>
              </a:rPr>
              <a:t>Buffer,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è una memoria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associativa: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ricerca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di  un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numero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di pagina </a:t>
            </a:r>
            <a:r>
              <a:rPr sz="1800" b="1" spc="-10" dirty="0">
                <a:solidFill>
                  <a:srgbClr val="0000FF"/>
                </a:solidFill>
                <a:latin typeface="Arial"/>
                <a:cs typeface="Arial"/>
              </a:rPr>
              <a:t>viene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fatta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parallelo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su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tutti gli</a:t>
            </a:r>
            <a:r>
              <a:rPr sz="1800" b="1" spc="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elementi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É una </a:t>
            </a:r>
            <a:r>
              <a:rPr sz="1800" b="1" i="1" spc="-5" dirty="0">
                <a:solidFill>
                  <a:srgbClr val="0000FF"/>
                </a:solidFill>
                <a:latin typeface="Arial"/>
                <a:cs typeface="Arial"/>
              </a:rPr>
              <a:t>cache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della tabella delle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pagine: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un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elemento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non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trovato </a:t>
            </a:r>
            <a:r>
              <a:rPr sz="1800" b="1" spc="-10" dirty="0">
                <a:solidFill>
                  <a:srgbClr val="0000FF"/>
                </a:solidFill>
                <a:latin typeface="Arial"/>
                <a:cs typeface="Arial"/>
              </a:rPr>
              <a:t>vi viene 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messo</a:t>
            </a:r>
            <a:r>
              <a:rPr sz="1800" b="1" spc="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(al</a:t>
            </a:r>
            <a:r>
              <a:rPr sz="1800" b="1" spc="1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posto</a:t>
            </a:r>
            <a:r>
              <a:rPr sz="1800" b="1" spc="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1800" b="1" spc="1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un</a:t>
            </a:r>
            <a:r>
              <a:rPr sz="1800" b="1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altro).</a:t>
            </a:r>
            <a:r>
              <a:rPr sz="1800" b="1" spc="1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Arial"/>
                <a:cs typeface="Arial"/>
              </a:rPr>
              <a:t>Deve</a:t>
            </a:r>
            <a:r>
              <a:rPr sz="1800" b="1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essere</a:t>
            </a:r>
            <a:r>
              <a:rPr sz="1800" b="1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aggiornata</a:t>
            </a:r>
            <a:r>
              <a:rPr sz="1800" b="1" spc="1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ogni</a:t>
            </a:r>
            <a:r>
              <a:rPr sz="1800" b="1" spc="1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Arial"/>
                <a:cs typeface="Arial"/>
              </a:rPr>
              <a:t>volta</a:t>
            </a:r>
            <a:r>
              <a:rPr sz="1800" b="1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che</a:t>
            </a:r>
            <a:r>
              <a:rPr sz="1800" b="1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la</a:t>
            </a:r>
            <a:r>
              <a:rPr sz="1800" b="1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CPU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143" y="6439204"/>
            <a:ext cx="635381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40" baseline="-16203" dirty="0">
                <a:solidFill>
                  <a:srgbClr val="3333CC"/>
                </a:solidFill>
                <a:latin typeface="Arial"/>
                <a:cs typeface="Arial"/>
              </a:rPr>
              <a:t>P</a:t>
            </a:r>
            <a:r>
              <a:rPr sz="1800" b="1" spc="-360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1800" spc="-540" baseline="-16203" dirty="0">
                <a:solidFill>
                  <a:srgbClr val="3333CC"/>
                </a:solidFill>
                <a:latin typeface="Arial"/>
                <a:cs typeface="Arial"/>
              </a:rPr>
              <a:t>ag</a:t>
            </a:r>
            <a:r>
              <a:rPr sz="1800" b="1" spc="-360" dirty="0">
                <a:solidFill>
                  <a:srgbClr val="0000FF"/>
                </a:solidFill>
                <a:latin typeface="Arial"/>
                <a:cs typeface="Arial"/>
              </a:rPr>
              <a:t>ie</a:t>
            </a:r>
            <a:r>
              <a:rPr sz="1800" spc="-540" baseline="-16203" dirty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r>
              <a:rPr sz="1800" spc="-7" baseline="-16203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800" spc="-434" baseline="-16203" dirty="0">
                <a:solidFill>
                  <a:srgbClr val="3333CC"/>
                </a:solidFill>
                <a:latin typeface="Arial"/>
                <a:cs typeface="Arial"/>
              </a:rPr>
              <a:t>6</a:t>
            </a:r>
            <a:r>
              <a:rPr sz="1800" b="1" spc="-29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800" spc="-434" baseline="-16203" dirty="0">
                <a:solidFill>
                  <a:srgbClr val="3333CC"/>
                </a:solidFill>
                <a:latin typeface="Arial"/>
                <a:cs typeface="Arial"/>
              </a:rPr>
              <a:t>0</a:t>
            </a:r>
            <a:r>
              <a:rPr sz="1800" b="1" spc="-290" dirty="0">
                <a:solidFill>
                  <a:srgbClr val="0000FF"/>
                </a:solidFill>
                <a:latin typeface="Arial"/>
                <a:cs typeface="Arial"/>
              </a:rPr>
              <a:t>e  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assegnata ad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un </a:t>
            </a:r>
            <a:r>
              <a:rPr sz="1800" b="1" spc="-10" dirty="0">
                <a:solidFill>
                  <a:srgbClr val="0000FF"/>
                </a:solidFill>
                <a:latin typeface="Arial"/>
                <a:cs typeface="Arial"/>
              </a:rPr>
              <a:t>diverso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programma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1800"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esecuzione.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325880" algn="l"/>
                <a:tab pos="8546465" algn="l"/>
              </a:tabLst>
            </a:pPr>
            <a:r>
              <a:rPr dirty="0">
                <a:solidFill>
                  <a:srgbClr val="0D3ACC"/>
                </a:solidFill>
              </a:rPr>
              <a:t> 	DOVE STA LA </a:t>
            </a:r>
            <a:r>
              <a:rPr spc="-5" dirty="0">
                <a:solidFill>
                  <a:srgbClr val="0D3ACC"/>
                </a:solidFill>
              </a:rPr>
              <a:t>TABELLA DELLE</a:t>
            </a:r>
            <a:r>
              <a:rPr spc="-75" dirty="0">
                <a:solidFill>
                  <a:srgbClr val="0D3ACC"/>
                </a:solidFill>
              </a:rPr>
              <a:t> </a:t>
            </a:r>
            <a:r>
              <a:rPr dirty="0">
                <a:solidFill>
                  <a:srgbClr val="0D3ACC"/>
                </a:solidFill>
              </a:rPr>
              <a:t>PAGINE	</a:t>
            </a:r>
          </a:p>
          <a:p>
            <a:pPr marL="2733040">
              <a:lnSpc>
                <a:spcPct val="100000"/>
              </a:lnSpc>
              <a:spcBef>
                <a:spcPts val="509"/>
              </a:spcBef>
            </a:pPr>
            <a:r>
              <a:rPr sz="2000" u="none" spc="-5" dirty="0">
                <a:solidFill>
                  <a:srgbClr val="FF0000"/>
                </a:solidFill>
                <a:latin typeface="Arial Narrow"/>
                <a:cs typeface="Arial Narrow"/>
              </a:rPr>
              <a:t>M</a:t>
            </a:r>
            <a:r>
              <a:rPr sz="2000" u="none" spc="-5" dirty="0">
                <a:solidFill>
                  <a:srgbClr val="0000FF"/>
                </a:solidFill>
                <a:latin typeface="Arial Narrow"/>
                <a:cs typeface="Arial Narrow"/>
              </a:rPr>
              <a:t>emory </a:t>
            </a:r>
            <a:r>
              <a:rPr sz="2000" u="none" spc="-5" dirty="0">
                <a:solidFill>
                  <a:srgbClr val="FF0000"/>
                </a:solidFill>
                <a:latin typeface="Arial Narrow"/>
                <a:cs typeface="Arial Narrow"/>
              </a:rPr>
              <a:t>M</a:t>
            </a:r>
            <a:r>
              <a:rPr sz="2000" u="none" spc="-5" dirty="0">
                <a:solidFill>
                  <a:srgbClr val="0000FF"/>
                </a:solidFill>
                <a:latin typeface="Arial Narrow"/>
                <a:cs typeface="Arial Narrow"/>
              </a:rPr>
              <a:t>anagement</a:t>
            </a:r>
            <a:r>
              <a:rPr sz="2000" u="none" spc="-95" dirty="0">
                <a:solidFill>
                  <a:srgbClr val="0000FF"/>
                </a:solidFill>
                <a:latin typeface="Arial Narrow"/>
                <a:cs typeface="Arial Narrow"/>
              </a:rPr>
              <a:t> </a:t>
            </a:r>
            <a:r>
              <a:rPr sz="2000" u="none" dirty="0">
                <a:solidFill>
                  <a:srgbClr val="FF0000"/>
                </a:solidFill>
                <a:latin typeface="Arial Narrow"/>
                <a:cs typeface="Arial Narrow"/>
              </a:rPr>
              <a:t>U</a:t>
            </a:r>
            <a:r>
              <a:rPr sz="2000" u="none" dirty="0">
                <a:solidFill>
                  <a:srgbClr val="0000FF"/>
                </a:solidFill>
                <a:latin typeface="Arial Narrow"/>
                <a:cs typeface="Arial Narrow"/>
              </a:rPr>
              <a:t>nit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83864" y="2852927"/>
            <a:ext cx="1085850" cy="1301115"/>
          </a:xfrm>
          <a:custGeom>
            <a:avLst/>
            <a:gdLst/>
            <a:ahLst/>
            <a:cxnLst/>
            <a:rect l="l" t="t" r="r" b="b"/>
            <a:pathLst>
              <a:path w="1085850" h="1301114">
                <a:moveTo>
                  <a:pt x="53653" y="54530"/>
                </a:moveTo>
                <a:lnTo>
                  <a:pt x="43957" y="62606"/>
                </a:lnTo>
                <a:lnTo>
                  <a:pt x="1075689" y="1300988"/>
                </a:lnTo>
                <a:lnTo>
                  <a:pt x="1085341" y="1292860"/>
                </a:lnTo>
                <a:lnTo>
                  <a:pt x="53653" y="54530"/>
                </a:lnTo>
                <a:close/>
              </a:path>
              <a:path w="1085850" h="1301114">
                <a:moveTo>
                  <a:pt x="0" y="0"/>
                </a:moveTo>
                <a:lnTo>
                  <a:pt x="19558" y="82931"/>
                </a:lnTo>
                <a:lnTo>
                  <a:pt x="43957" y="62606"/>
                </a:lnTo>
                <a:lnTo>
                  <a:pt x="35813" y="52832"/>
                </a:lnTo>
                <a:lnTo>
                  <a:pt x="45465" y="44704"/>
                </a:lnTo>
                <a:lnTo>
                  <a:pt x="65450" y="44704"/>
                </a:lnTo>
                <a:lnTo>
                  <a:pt x="78105" y="34162"/>
                </a:lnTo>
                <a:lnTo>
                  <a:pt x="0" y="0"/>
                </a:lnTo>
                <a:close/>
              </a:path>
              <a:path w="1085850" h="1301114">
                <a:moveTo>
                  <a:pt x="45465" y="44704"/>
                </a:moveTo>
                <a:lnTo>
                  <a:pt x="35813" y="52832"/>
                </a:lnTo>
                <a:lnTo>
                  <a:pt x="43957" y="62606"/>
                </a:lnTo>
                <a:lnTo>
                  <a:pt x="53653" y="54530"/>
                </a:lnTo>
                <a:lnTo>
                  <a:pt x="45465" y="44704"/>
                </a:lnTo>
                <a:close/>
              </a:path>
              <a:path w="1085850" h="1301114">
                <a:moveTo>
                  <a:pt x="65450" y="44704"/>
                </a:moveTo>
                <a:lnTo>
                  <a:pt x="45465" y="44704"/>
                </a:lnTo>
                <a:lnTo>
                  <a:pt x="53653" y="54530"/>
                </a:lnTo>
                <a:lnTo>
                  <a:pt x="65450" y="44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79"/>
    </mc:Choice>
    <mc:Fallback xmlns="">
      <p:transition spd="slow" advTm="57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60245" algn="l"/>
                <a:tab pos="8546465" algn="l"/>
              </a:tabLst>
            </a:pPr>
            <a:r>
              <a:rPr dirty="0"/>
              <a:t> 	</a:t>
            </a:r>
            <a:r>
              <a:rPr spc="-5" dirty="0"/>
              <a:t>Tabella </a:t>
            </a:r>
            <a:r>
              <a:rPr dirty="0"/>
              <a:t>delle </a:t>
            </a:r>
            <a:r>
              <a:rPr spc="-5" dirty="0"/>
              <a:t>pagine a </a:t>
            </a:r>
            <a:r>
              <a:rPr dirty="0"/>
              <a:t>due</a:t>
            </a:r>
            <a:r>
              <a:rPr spc="-85" dirty="0"/>
              <a:t> </a:t>
            </a:r>
            <a:r>
              <a:rPr dirty="0"/>
              <a:t>livelli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065" y="946911"/>
            <a:ext cx="2423795" cy="519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98145" algn="just">
              <a:lnSpc>
                <a:spcPct val="100000"/>
              </a:lnSpc>
            </a:pP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La tabella è a</a:t>
            </a:r>
            <a:r>
              <a:rPr sz="2000" spc="-11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sua  </a:t>
            </a:r>
            <a:r>
              <a:rPr sz="2000" spc="-5" dirty="0">
                <a:solidFill>
                  <a:srgbClr val="333399"/>
                </a:solidFill>
                <a:latin typeface="Arial"/>
                <a:cs typeface="Arial"/>
              </a:rPr>
              <a:t>volta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suddivisa in  pagine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In un ampio spazio</a:t>
            </a:r>
            <a:r>
              <a:rPr sz="2000" spc="-1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di  indirizzi virtuali  (4Gbyte indirizzi a</a:t>
            </a:r>
            <a:r>
              <a:rPr sz="2000" spc="-1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32  bit, di più con 64)  programma e dati a  un estremo, la stack  all’altro, e un enorme  spazio non usato in  mezzo</a:t>
            </a:r>
            <a:endParaRPr sz="2000">
              <a:latin typeface="Arial"/>
              <a:cs typeface="Arial"/>
            </a:endParaRPr>
          </a:p>
          <a:p>
            <a:pPr marL="12700" marR="118110" algn="just">
              <a:lnSpc>
                <a:spcPct val="100000"/>
              </a:lnSpc>
              <a:spcBef>
                <a:spcPts val="1200"/>
              </a:spcBef>
            </a:pPr>
            <a:r>
              <a:rPr sz="2000" spc="5" dirty="0">
                <a:solidFill>
                  <a:srgbClr val="333399"/>
                </a:solidFill>
                <a:latin typeface="Symbol"/>
                <a:cs typeface="Symbol"/>
              </a:rPr>
              <a:t></a:t>
            </a:r>
            <a:r>
              <a:rPr sz="2000" spc="5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non si allocano</a:t>
            </a:r>
            <a:r>
              <a:rPr sz="2000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le  pagine di indirizzi di  pagina per lo</a:t>
            </a:r>
            <a:r>
              <a:rPr sz="2000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spazio  centrale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03448" y="908303"/>
            <a:ext cx="5344667" cy="548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1054" y="3025901"/>
            <a:ext cx="732155" cy="1076960"/>
          </a:xfrm>
          <a:custGeom>
            <a:avLst/>
            <a:gdLst/>
            <a:ahLst/>
            <a:cxnLst/>
            <a:rect l="l" t="t" r="r" b="b"/>
            <a:pathLst>
              <a:path w="732154" h="1076960">
                <a:moveTo>
                  <a:pt x="681270" y="57578"/>
                </a:moveTo>
                <a:lnTo>
                  <a:pt x="0" y="1065784"/>
                </a:lnTo>
                <a:lnTo>
                  <a:pt x="16510" y="1076960"/>
                </a:lnTo>
                <a:lnTo>
                  <a:pt x="697739" y="68689"/>
                </a:lnTo>
                <a:lnTo>
                  <a:pt x="681270" y="57578"/>
                </a:lnTo>
                <a:close/>
              </a:path>
              <a:path w="732154" h="1076960">
                <a:moveTo>
                  <a:pt x="719002" y="47117"/>
                </a:moveTo>
                <a:lnTo>
                  <a:pt x="688340" y="47117"/>
                </a:lnTo>
                <a:lnTo>
                  <a:pt x="704850" y="58165"/>
                </a:lnTo>
                <a:lnTo>
                  <a:pt x="697739" y="68689"/>
                </a:lnTo>
                <a:lnTo>
                  <a:pt x="710565" y="77343"/>
                </a:lnTo>
                <a:lnTo>
                  <a:pt x="719002" y="47117"/>
                </a:lnTo>
                <a:close/>
              </a:path>
              <a:path w="732154" h="1076960">
                <a:moveTo>
                  <a:pt x="688340" y="47117"/>
                </a:moveTo>
                <a:lnTo>
                  <a:pt x="681270" y="57578"/>
                </a:lnTo>
                <a:lnTo>
                  <a:pt x="697739" y="68689"/>
                </a:lnTo>
                <a:lnTo>
                  <a:pt x="704850" y="58165"/>
                </a:lnTo>
                <a:lnTo>
                  <a:pt x="688340" y="47117"/>
                </a:lnTo>
                <a:close/>
              </a:path>
              <a:path w="732154" h="1076960">
                <a:moveTo>
                  <a:pt x="732154" y="0"/>
                </a:moveTo>
                <a:lnTo>
                  <a:pt x="668401" y="48895"/>
                </a:lnTo>
                <a:lnTo>
                  <a:pt x="681270" y="57578"/>
                </a:lnTo>
                <a:lnTo>
                  <a:pt x="688340" y="47117"/>
                </a:lnTo>
                <a:lnTo>
                  <a:pt x="719002" y="47117"/>
                </a:lnTo>
                <a:lnTo>
                  <a:pt x="7321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10909" y="2922904"/>
            <a:ext cx="642620" cy="176530"/>
          </a:xfrm>
          <a:custGeom>
            <a:avLst/>
            <a:gdLst/>
            <a:ahLst/>
            <a:cxnLst/>
            <a:rect l="l" t="t" r="r" b="b"/>
            <a:pathLst>
              <a:path w="642620" h="176530">
                <a:moveTo>
                  <a:pt x="526282" y="37394"/>
                </a:moveTo>
                <a:lnTo>
                  <a:pt x="0" y="139192"/>
                </a:lnTo>
                <a:lnTo>
                  <a:pt x="7112" y="176530"/>
                </a:lnTo>
                <a:lnTo>
                  <a:pt x="533528" y="74852"/>
                </a:lnTo>
                <a:lnTo>
                  <a:pt x="526282" y="37394"/>
                </a:lnTo>
                <a:close/>
              </a:path>
              <a:path w="642620" h="176530">
                <a:moveTo>
                  <a:pt x="639841" y="33782"/>
                </a:moveTo>
                <a:lnTo>
                  <a:pt x="544957" y="33782"/>
                </a:lnTo>
                <a:lnTo>
                  <a:pt x="552195" y="71247"/>
                </a:lnTo>
                <a:lnTo>
                  <a:pt x="533528" y="74852"/>
                </a:lnTo>
                <a:lnTo>
                  <a:pt x="540765" y="112268"/>
                </a:lnTo>
                <a:lnTo>
                  <a:pt x="642112" y="34417"/>
                </a:lnTo>
                <a:lnTo>
                  <a:pt x="639841" y="33782"/>
                </a:lnTo>
                <a:close/>
              </a:path>
              <a:path w="642620" h="176530">
                <a:moveTo>
                  <a:pt x="544957" y="33782"/>
                </a:moveTo>
                <a:lnTo>
                  <a:pt x="526282" y="37394"/>
                </a:lnTo>
                <a:lnTo>
                  <a:pt x="533528" y="74852"/>
                </a:lnTo>
                <a:lnTo>
                  <a:pt x="552195" y="71247"/>
                </a:lnTo>
                <a:lnTo>
                  <a:pt x="544957" y="33782"/>
                </a:lnTo>
                <a:close/>
              </a:path>
              <a:path w="642620" h="176530">
                <a:moveTo>
                  <a:pt x="519048" y="0"/>
                </a:moveTo>
                <a:lnTo>
                  <a:pt x="526282" y="37394"/>
                </a:lnTo>
                <a:lnTo>
                  <a:pt x="544957" y="33782"/>
                </a:lnTo>
                <a:lnTo>
                  <a:pt x="639841" y="33782"/>
                </a:lnTo>
                <a:lnTo>
                  <a:pt x="5190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61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91"/>
    </mc:Choice>
    <mc:Fallback xmlns="">
      <p:transition spd="slow" advTm="4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481" y="7239"/>
            <a:ext cx="8559800" cy="50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28090" algn="l"/>
                <a:tab pos="8546465" algn="l"/>
              </a:tabLst>
            </a:pPr>
            <a:r>
              <a:rPr sz="3200" b="0" dirty="0">
                <a:solidFill>
                  <a:srgbClr val="0D3ACC"/>
                </a:solidFill>
                <a:latin typeface="Arial"/>
                <a:cs typeface="Arial"/>
              </a:rPr>
              <a:t> 	Schema di </a:t>
            </a:r>
            <a:r>
              <a:rPr sz="3200" b="0" spc="-5" dirty="0">
                <a:solidFill>
                  <a:srgbClr val="0D3ACC"/>
                </a:solidFill>
                <a:latin typeface="Arial"/>
                <a:cs typeface="Arial"/>
              </a:rPr>
              <a:t>traduzione degli</a:t>
            </a:r>
            <a:r>
              <a:rPr sz="3200" b="0" spc="-70" dirty="0">
                <a:solidFill>
                  <a:srgbClr val="0D3ACC"/>
                </a:solidFill>
                <a:latin typeface="Arial"/>
                <a:cs typeface="Arial"/>
              </a:rPr>
              <a:t> </a:t>
            </a:r>
            <a:r>
              <a:rPr sz="3200" b="0" spc="-5" dirty="0">
                <a:solidFill>
                  <a:srgbClr val="0D3ACC"/>
                </a:solidFill>
                <a:latin typeface="Arial"/>
                <a:cs typeface="Arial"/>
              </a:rPr>
              <a:t>indirizzi	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3291" y="1287780"/>
            <a:ext cx="6291072" cy="4268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62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18"/>
    </mc:Choice>
    <mc:Fallback xmlns="">
      <p:transition spd="slow" advTm="26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45920" algn="l"/>
                <a:tab pos="8546465" algn="l"/>
              </a:tabLst>
            </a:pPr>
            <a:r>
              <a:rPr dirty="0">
                <a:solidFill>
                  <a:srgbClr val="0D3ACC"/>
                </a:solidFill>
              </a:rPr>
              <a:t> 	</a:t>
            </a:r>
            <a:r>
              <a:rPr spc="-5" dirty="0">
                <a:solidFill>
                  <a:srgbClr val="0D3ACC"/>
                </a:solidFill>
              </a:rPr>
              <a:t>CENNI SULLA SEGMENTAZIONE</a:t>
            </a:r>
            <a:r>
              <a:rPr dirty="0">
                <a:solidFill>
                  <a:srgbClr val="0D3ACC"/>
                </a:solidFill>
              </a:rPr>
              <a:t> </a:t>
            </a:r>
            <a:r>
              <a:rPr spc="-5" dirty="0">
                <a:solidFill>
                  <a:srgbClr val="0D3ACC"/>
                </a:solidFill>
              </a:rPr>
              <a:t>(1)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3143" y="6561337"/>
            <a:ext cx="5518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Pag.</a:t>
            </a:r>
            <a:r>
              <a:rPr sz="1200" spc="-9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639064"/>
            <a:ext cx="8417560" cy="5808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La segmentazione è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una tecnica </a:t>
            </a: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ortogonale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alla paginazione per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la  gestione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dello spazio di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indirizzamento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dei processi. A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</a:rPr>
              <a:t>differenza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della  paginazione, </a:t>
            </a: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la segmentazione non </a:t>
            </a:r>
            <a:r>
              <a:rPr sz="2000" i="1" dirty="0">
                <a:solidFill>
                  <a:srgbClr val="0000FF"/>
                </a:solidFill>
                <a:latin typeface="Arial"/>
                <a:cs typeface="Arial"/>
              </a:rPr>
              <a:t>è </a:t>
            </a: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trasparente </a:t>
            </a:r>
            <a:r>
              <a:rPr sz="2000" i="1" dirty="0">
                <a:solidFill>
                  <a:srgbClr val="0000FF"/>
                </a:solidFill>
                <a:latin typeface="Arial"/>
                <a:cs typeface="Arial"/>
              </a:rPr>
              <a:t>al </a:t>
            </a: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programma(tore)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:  infatti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gli indirizzi di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memoria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(nelle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istruzioni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del linguaggio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macchina) 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sono espressi sotto forma di</a:t>
            </a:r>
            <a:r>
              <a:rPr sz="20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coppie: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(numero segmento,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offset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all’interno del</a:t>
            </a:r>
            <a:r>
              <a:rPr sz="20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segmento)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195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quindi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lo spazio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di indirizzamento di un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programma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diventa</a:t>
            </a:r>
            <a:r>
              <a:rPr sz="2000" spc="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bidimensionale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(anzichè</a:t>
            </a:r>
            <a:r>
              <a:rPr sz="20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lineare).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Ogni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programma potrà avere uno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o più segmenti di codice,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uno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o più  segmenti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dati.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Per ogni segmento è possibile definire quali operazioni  sono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ammesse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sulle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informazioni in esso contenute: read, write, 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read&amp;write,</a:t>
            </a:r>
            <a:r>
              <a:rPr sz="20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read&amp;execute.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195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La gestione della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memoria in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un sistema che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permetta la segmentazione 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dovrà occuparsi di allocare i segmenti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</a:rPr>
              <a:t>(tutti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alcuni)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di ciascun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processo  in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memoria. Esisterà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pertanto una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tabella dei segmenti per ciascun 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processo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che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conterrà le informazioni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sull’allocazione di ciascun segmento 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memoria (oltre a informazioni sulla protezione di ciascun</a:t>
            </a:r>
            <a:r>
              <a:rPr sz="2000" spc="-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segmento).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37"/>
    </mc:Choice>
    <mc:Fallback xmlns="">
      <p:transition spd="slow" advTm="80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143" y="6559601"/>
            <a:ext cx="55181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Pag.</a:t>
            </a:r>
            <a:r>
              <a:rPr sz="1200" spc="-9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844" y="4556759"/>
            <a:ext cx="2592705" cy="2289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1189355">
              <a:lnSpc>
                <a:spcPct val="100000"/>
              </a:lnSpc>
            </a:pPr>
            <a:r>
              <a:rPr sz="1400" i="1" dirty="0">
                <a:solidFill>
                  <a:srgbClr val="3333CC"/>
                </a:solidFill>
                <a:latin typeface="Arial"/>
                <a:cs typeface="Arial"/>
              </a:rPr>
              <a:t>Sistemi</a:t>
            </a:r>
            <a:r>
              <a:rPr sz="1400" i="1" spc="-10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CC"/>
                </a:solidFill>
                <a:latin typeface="Arial"/>
                <a:cs typeface="Arial"/>
              </a:rPr>
              <a:t>Operativi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39455" y="6594856"/>
            <a:ext cx="755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i="1" dirty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22035" y="457962"/>
            <a:ext cx="3225800" cy="0"/>
          </a:xfrm>
          <a:custGeom>
            <a:avLst/>
            <a:gdLst/>
            <a:ahLst/>
            <a:cxnLst/>
            <a:rect l="l" t="t" r="r" b="b"/>
            <a:pathLst>
              <a:path w="3225800">
                <a:moveTo>
                  <a:pt x="0" y="0"/>
                </a:moveTo>
                <a:lnTo>
                  <a:pt x="3225545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181" y="457962"/>
            <a:ext cx="2212340" cy="0"/>
          </a:xfrm>
          <a:custGeom>
            <a:avLst/>
            <a:gdLst/>
            <a:ahLst/>
            <a:cxnLst/>
            <a:rect l="l" t="t" r="r" b="b"/>
            <a:pathLst>
              <a:path w="2212340">
                <a:moveTo>
                  <a:pt x="0" y="0"/>
                </a:moveTo>
                <a:lnTo>
                  <a:pt x="2212086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3304" y="188976"/>
            <a:ext cx="6295644" cy="4517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5267" y="115823"/>
            <a:ext cx="3096895" cy="4681855"/>
          </a:xfrm>
          <a:custGeom>
            <a:avLst/>
            <a:gdLst/>
            <a:ahLst/>
            <a:cxnLst/>
            <a:rect l="l" t="t" r="r" b="b"/>
            <a:pathLst>
              <a:path w="3096895" h="4681855">
                <a:moveTo>
                  <a:pt x="0" y="4681728"/>
                </a:moveTo>
                <a:lnTo>
                  <a:pt x="3096768" y="4681728"/>
                </a:lnTo>
                <a:lnTo>
                  <a:pt x="3096768" y="0"/>
                </a:lnTo>
                <a:lnTo>
                  <a:pt x="0" y="0"/>
                </a:lnTo>
                <a:lnTo>
                  <a:pt x="0" y="4681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71844" y="4556759"/>
            <a:ext cx="2592705" cy="2289175"/>
          </a:xfrm>
          <a:custGeom>
            <a:avLst/>
            <a:gdLst/>
            <a:ahLst/>
            <a:cxnLst/>
            <a:rect l="l" t="t" r="r" b="b"/>
            <a:pathLst>
              <a:path w="2592704" h="2289175">
                <a:moveTo>
                  <a:pt x="0" y="2289048"/>
                </a:moveTo>
                <a:lnTo>
                  <a:pt x="2592324" y="2289048"/>
                </a:lnTo>
                <a:lnTo>
                  <a:pt x="2592324" y="0"/>
                </a:lnTo>
                <a:lnTo>
                  <a:pt x="0" y="0"/>
                </a:lnTo>
                <a:lnTo>
                  <a:pt x="0" y="2289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99986" y="4598542"/>
            <a:ext cx="2336165" cy="221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Possiamo estendere 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l’idea di </a:t>
            </a:r>
            <a:r>
              <a:rPr sz="1800" b="1" spc="-15" dirty="0">
                <a:solidFill>
                  <a:srgbClr val="0000FF"/>
                </a:solidFill>
                <a:latin typeface="Arial"/>
                <a:cs typeface="Arial"/>
              </a:rPr>
              <a:t>avere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piu’ 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registri base-limite:  </a:t>
            </a:r>
            <a:r>
              <a:rPr sz="1800" b="1" spc="-15" dirty="0">
                <a:solidFill>
                  <a:srgbClr val="0000FF"/>
                </a:solidFill>
                <a:latin typeface="Arial"/>
                <a:cs typeface="Arial"/>
              </a:rPr>
              <a:t>serve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una coppia per  ogni</a:t>
            </a:r>
            <a:r>
              <a:rPr sz="1800" b="1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segmento:</a:t>
            </a:r>
            <a:r>
              <a:rPr sz="1800" b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sono  nella</a:t>
            </a:r>
            <a:endParaRPr sz="1800">
              <a:latin typeface="Arial"/>
              <a:cs typeface="Arial"/>
            </a:endParaRPr>
          </a:p>
          <a:p>
            <a:pPr marL="425450" marR="416559" algn="ctr">
              <a:lnSpc>
                <a:spcPct val="100000"/>
              </a:lnSpc>
            </a:pPr>
            <a:r>
              <a:rPr sz="1800" b="1" spc="-25" dirty="0">
                <a:solidFill>
                  <a:srgbClr val="0000FF"/>
                </a:solidFill>
                <a:latin typeface="Arial"/>
                <a:cs typeface="Arial"/>
              </a:rPr>
              <a:t>TABELLA</a:t>
            </a:r>
            <a:r>
              <a:rPr sz="1800" b="1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DEI  SEGMENTI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4266" y="5280405"/>
            <a:ext cx="2431415" cy="564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525" marR="5080" indent="-759460">
              <a:lnSpc>
                <a:spcPct val="100000"/>
              </a:lnSpc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1800" b="1" spc="-6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PPRESEN</a:t>
            </a:r>
            <a:r>
              <a:rPr sz="1800" b="1" spc="-114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800" b="1" spc="5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1800" b="1" spc="5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NE 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LOGICA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4505" y="5121909"/>
            <a:ext cx="2503805" cy="1113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4820" marR="386080" algn="ctr">
              <a:lnSpc>
                <a:spcPct val="100000"/>
              </a:lnSpc>
            </a:pPr>
            <a:r>
              <a:rPr sz="1800" b="1" spc="-6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1800" b="1" spc="5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800" b="1" spc="1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1800" b="1" spc="-3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1800" b="1" spc="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ONE  IN</a:t>
            </a:r>
            <a:r>
              <a:rPr sz="1800" b="1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000FF"/>
                </a:solidFill>
                <a:latin typeface="Arial"/>
                <a:cs typeface="Arial"/>
              </a:rPr>
              <a:t>RAM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(R</a:t>
            </a:r>
            <a:r>
              <a:rPr sz="1800" b="1" spc="-6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PPR</a:t>
            </a:r>
            <a:r>
              <a:rPr sz="1800" b="1" spc="-1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SEN</a:t>
            </a:r>
            <a:r>
              <a:rPr sz="1800" b="1" spc="-12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800" b="1" spc="-2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1800" b="1" spc="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ONE  </a:t>
            </a:r>
            <a:r>
              <a:rPr sz="1800" b="1" spc="-10" dirty="0">
                <a:solidFill>
                  <a:srgbClr val="0000FF"/>
                </a:solidFill>
                <a:latin typeface="Arial"/>
                <a:cs typeface="Arial"/>
              </a:rPr>
              <a:t>FISICA)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50664" y="908303"/>
            <a:ext cx="1143000" cy="1066800"/>
          </a:xfrm>
          <a:custGeom>
            <a:avLst/>
            <a:gdLst/>
            <a:ahLst/>
            <a:cxnLst/>
            <a:rect l="l" t="t" r="r" b="b"/>
            <a:pathLst>
              <a:path w="1143000" h="1066800">
                <a:moveTo>
                  <a:pt x="0" y="1066800"/>
                </a:moveTo>
                <a:lnTo>
                  <a:pt x="1143000" y="1066800"/>
                </a:lnTo>
                <a:lnTo>
                  <a:pt x="1143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50664" y="1441703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50664" y="1975104"/>
            <a:ext cx="1143000" cy="1066800"/>
          </a:xfrm>
          <a:custGeom>
            <a:avLst/>
            <a:gdLst/>
            <a:ahLst/>
            <a:cxnLst/>
            <a:rect l="l" t="t" r="r" b="b"/>
            <a:pathLst>
              <a:path w="1143000" h="1066800">
                <a:moveTo>
                  <a:pt x="0" y="1066800"/>
                </a:moveTo>
                <a:lnTo>
                  <a:pt x="1143000" y="1066800"/>
                </a:lnTo>
                <a:lnTo>
                  <a:pt x="1143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50664" y="1975104"/>
            <a:ext cx="1143000" cy="1066800"/>
          </a:xfrm>
          <a:custGeom>
            <a:avLst/>
            <a:gdLst/>
            <a:ahLst/>
            <a:cxnLst/>
            <a:rect l="l" t="t" r="r" b="b"/>
            <a:pathLst>
              <a:path w="1143000" h="1066800">
                <a:moveTo>
                  <a:pt x="0" y="1066800"/>
                </a:moveTo>
                <a:lnTo>
                  <a:pt x="1143000" y="1066800"/>
                </a:lnTo>
                <a:lnTo>
                  <a:pt x="1143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50664" y="2508504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009515" y="1070736"/>
            <a:ext cx="155575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1675"/>
              </a:spcBef>
            </a:pPr>
            <a:r>
              <a:rPr sz="1800" spc="-5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50664" y="3041904"/>
            <a:ext cx="1143000" cy="1447800"/>
          </a:xfrm>
          <a:custGeom>
            <a:avLst/>
            <a:gdLst/>
            <a:ahLst/>
            <a:cxnLst/>
            <a:rect l="l" t="t" r="r" b="b"/>
            <a:pathLst>
              <a:path w="1143000" h="1447800">
                <a:moveTo>
                  <a:pt x="0" y="1447800"/>
                </a:moveTo>
                <a:lnTo>
                  <a:pt x="1143000" y="1447800"/>
                </a:lnTo>
                <a:lnTo>
                  <a:pt x="1143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50664" y="4489703"/>
            <a:ext cx="1143000" cy="381000"/>
          </a:xfrm>
          <a:custGeom>
            <a:avLst/>
            <a:gdLst/>
            <a:ahLst/>
            <a:cxnLst/>
            <a:rect l="l" t="t" r="r" b="b"/>
            <a:pathLst>
              <a:path w="1143000" h="381000">
                <a:moveTo>
                  <a:pt x="0" y="381000"/>
                </a:moveTo>
                <a:lnTo>
                  <a:pt x="1143000" y="381000"/>
                </a:lnTo>
                <a:lnTo>
                  <a:pt x="1143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50664" y="4489703"/>
            <a:ext cx="1143000" cy="381000"/>
          </a:xfrm>
          <a:custGeom>
            <a:avLst/>
            <a:gdLst/>
            <a:ahLst/>
            <a:cxnLst/>
            <a:rect l="l" t="t" r="r" b="b"/>
            <a:pathLst>
              <a:path w="1143000" h="381000">
                <a:moveTo>
                  <a:pt x="0" y="381000"/>
                </a:moveTo>
                <a:lnTo>
                  <a:pt x="1143000" y="381000"/>
                </a:lnTo>
                <a:lnTo>
                  <a:pt x="1143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50664" y="3422903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12563" y="3128771"/>
            <a:ext cx="15303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12563" y="3859021"/>
            <a:ext cx="15303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3463" y="1171955"/>
            <a:ext cx="2895600" cy="3962400"/>
          </a:xfrm>
          <a:custGeom>
            <a:avLst/>
            <a:gdLst/>
            <a:ahLst/>
            <a:cxnLst/>
            <a:rect l="l" t="t" r="r" b="b"/>
            <a:pathLst>
              <a:path w="2895600" h="3962400">
                <a:moveTo>
                  <a:pt x="1447800" y="0"/>
                </a:moveTo>
                <a:lnTo>
                  <a:pt x="1407275" y="761"/>
                </a:lnTo>
                <a:lnTo>
                  <a:pt x="1367026" y="3031"/>
                </a:lnTo>
                <a:lnTo>
                  <a:pt x="1327067" y="6790"/>
                </a:lnTo>
                <a:lnTo>
                  <a:pt x="1287413" y="12018"/>
                </a:lnTo>
                <a:lnTo>
                  <a:pt x="1248077" y="18696"/>
                </a:lnTo>
                <a:lnTo>
                  <a:pt x="1209075" y="26803"/>
                </a:lnTo>
                <a:lnTo>
                  <a:pt x="1170422" y="36320"/>
                </a:lnTo>
                <a:lnTo>
                  <a:pt x="1132130" y="47227"/>
                </a:lnTo>
                <a:lnTo>
                  <a:pt x="1094216" y="59504"/>
                </a:lnTo>
                <a:lnTo>
                  <a:pt x="1056693" y="73131"/>
                </a:lnTo>
                <a:lnTo>
                  <a:pt x="1019576" y="88088"/>
                </a:lnTo>
                <a:lnTo>
                  <a:pt x="982880" y="104355"/>
                </a:lnTo>
                <a:lnTo>
                  <a:pt x="946619" y="121913"/>
                </a:lnTo>
                <a:lnTo>
                  <a:pt x="910808" y="140742"/>
                </a:lnTo>
                <a:lnTo>
                  <a:pt x="875460" y="160822"/>
                </a:lnTo>
                <a:lnTo>
                  <a:pt x="840592" y="182132"/>
                </a:lnTo>
                <a:lnTo>
                  <a:pt x="806216" y="204654"/>
                </a:lnTo>
                <a:lnTo>
                  <a:pt x="772348" y="228367"/>
                </a:lnTo>
                <a:lnTo>
                  <a:pt x="739003" y="253251"/>
                </a:lnTo>
                <a:lnTo>
                  <a:pt x="706194" y="279287"/>
                </a:lnTo>
                <a:lnTo>
                  <a:pt x="673936" y="306454"/>
                </a:lnTo>
                <a:lnTo>
                  <a:pt x="642244" y="334733"/>
                </a:lnTo>
                <a:lnTo>
                  <a:pt x="611133" y="364104"/>
                </a:lnTo>
                <a:lnTo>
                  <a:pt x="580616" y="394548"/>
                </a:lnTo>
                <a:lnTo>
                  <a:pt x="550708" y="426043"/>
                </a:lnTo>
                <a:lnTo>
                  <a:pt x="521424" y="458571"/>
                </a:lnTo>
                <a:lnTo>
                  <a:pt x="492779" y="492112"/>
                </a:lnTo>
                <a:lnTo>
                  <a:pt x="464786" y="526645"/>
                </a:lnTo>
                <a:lnTo>
                  <a:pt x="437460" y="562151"/>
                </a:lnTo>
                <a:lnTo>
                  <a:pt x="410817" y="598610"/>
                </a:lnTo>
                <a:lnTo>
                  <a:pt x="384870" y="636002"/>
                </a:lnTo>
                <a:lnTo>
                  <a:pt x="359633" y="674307"/>
                </a:lnTo>
                <a:lnTo>
                  <a:pt x="335122" y="713506"/>
                </a:lnTo>
                <a:lnTo>
                  <a:pt x="311351" y="753578"/>
                </a:lnTo>
                <a:lnTo>
                  <a:pt x="288335" y="794504"/>
                </a:lnTo>
                <a:lnTo>
                  <a:pt x="266087" y="836264"/>
                </a:lnTo>
                <a:lnTo>
                  <a:pt x="244623" y="878837"/>
                </a:lnTo>
                <a:lnTo>
                  <a:pt x="223957" y="922205"/>
                </a:lnTo>
                <a:lnTo>
                  <a:pt x="204103" y="966347"/>
                </a:lnTo>
                <a:lnTo>
                  <a:pt x="185076" y="1011244"/>
                </a:lnTo>
                <a:lnTo>
                  <a:pt x="166891" y="1056874"/>
                </a:lnTo>
                <a:lnTo>
                  <a:pt x="149561" y="1103220"/>
                </a:lnTo>
                <a:lnTo>
                  <a:pt x="133103" y="1150260"/>
                </a:lnTo>
                <a:lnTo>
                  <a:pt x="117529" y="1197976"/>
                </a:lnTo>
                <a:lnTo>
                  <a:pt x="102855" y="1246346"/>
                </a:lnTo>
                <a:lnTo>
                  <a:pt x="89095" y="1295352"/>
                </a:lnTo>
                <a:lnTo>
                  <a:pt x="76263" y="1344973"/>
                </a:lnTo>
                <a:lnTo>
                  <a:pt x="64375" y="1395190"/>
                </a:lnTo>
                <a:lnTo>
                  <a:pt x="53444" y="1445982"/>
                </a:lnTo>
                <a:lnTo>
                  <a:pt x="43486" y="1497330"/>
                </a:lnTo>
                <a:lnTo>
                  <a:pt x="34514" y="1549215"/>
                </a:lnTo>
                <a:lnTo>
                  <a:pt x="26543" y="1601615"/>
                </a:lnTo>
                <a:lnTo>
                  <a:pt x="19588" y="1654511"/>
                </a:lnTo>
                <a:lnTo>
                  <a:pt x="13663" y="1707884"/>
                </a:lnTo>
                <a:lnTo>
                  <a:pt x="8783" y="1761714"/>
                </a:lnTo>
                <a:lnTo>
                  <a:pt x="4962" y="1815980"/>
                </a:lnTo>
                <a:lnTo>
                  <a:pt x="2215" y="1870663"/>
                </a:lnTo>
                <a:lnTo>
                  <a:pt x="556" y="1925743"/>
                </a:lnTo>
                <a:lnTo>
                  <a:pt x="0" y="1981200"/>
                </a:lnTo>
                <a:lnTo>
                  <a:pt x="556" y="2036656"/>
                </a:lnTo>
                <a:lnTo>
                  <a:pt x="2215" y="2091736"/>
                </a:lnTo>
                <a:lnTo>
                  <a:pt x="4962" y="2146419"/>
                </a:lnTo>
                <a:lnTo>
                  <a:pt x="8783" y="2200685"/>
                </a:lnTo>
                <a:lnTo>
                  <a:pt x="13663" y="2254515"/>
                </a:lnTo>
                <a:lnTo>
                  <a:pt x="19588" y="2307888"/>
                </a:lnTo>
                <a:lnTo>
                  <a:pt x="26543" y="2360784"/>
                </a:lnTo>
                <a:lnTo>
                  <a:pt x="34514" y="2413184"/>
                </a:lnTo>
                <a:lnTo>
                  <a:pt x="43486" y="2465069"/>
                </a:lnTo>
                <a:lnTo>
                  <a:pt x="53444" y="2516417"/>
                </a:lnTo>
                <a:lnTo>
                  <a:pt x="64375" y="2567209"/>
                </a:lnTo>
                <a:lnTo>
                  <a:pt x="76263" y="2617426"/>
                </a:lnTo>
                <a:lnTo>
                  <a:pt x="89095" y="2667047"/>
                </a:lnTo>
                <a:lnTo>
                  <a:pt x="102855" y="2716053"/>
                </a:lnTo>
                <a:lnTo>
                  <a:pt x="117529" y="2764423"/>
                </a:lnTo>
                <a:lnTo>
                  <a:pt x="133103" y="2812139"/>
                </a:lnTo>
                <a:lnTo>
                  <a:pt x="149561" y="2859179"/>
                </a:lnTo>
                <a:lnTo>
                  <a:pt x="166891" y="2905525"/>
                </a:lnTo>
                <a:lnTo>
                  <a:pt x="185076" y="2951155"/>
                </a:lnTo>
                <a:lnTo>
                  <a:pt x="204103" y="2996052"/>
                </a:lnTo>
                <a:lnTo>
                  <a:pt x="223957" y="3040194"/>
                </a:lnTo>
                <a:lnTo>
                  <a:pt x="244623" y="3083562"/>
                </a:lnTo>
                <a:lnTo>
                  <a:pt x="266087" y="3126135"/>
                </a:lnTo>
                <a:lnTo>
                  <a:pt x="288335" y="3167895"/>
                </a:lnTo>
                <a:lnTo>
                  <a:pt x="311351" y="3208821"/>
                </a:lnTo>
                <a:lnTo>
                  <a:pt x="335122" y="3248893"/>
                </a:lnTo>
                <a:lnTo>
                  <a:pt x="359633" y="3288092"/>
                </a:lnTo>
                <a:lnTo>
                  <a:pt x="384870" y="3326397"/>
                </a:lnTo>
                <a:lnTo>
                  <a:pt x="410817" y="3363789"/>
                </a:lnTo>
                <a:lnTo>
                  <a:pt x="437460" y="3400248"/>
                </a:lnTo>
                <a:lnTo>
                  <a:pt x="464786" y="3435754"/>
                </a:lnTo>
                <a:lnTo>
                  <a:pt x="492779" y="3470287"/>
                </a:lnTo>
                <a:lnTo>
                  <a:pt x="521424" y="3503828"/>
                </a:lnTo>
                <a:lnTo>
                  <a:pt x="550708" y="3536356"/>
                </a:lnTo>
                <a:lnTo>
                  <a:pt x="580616" y="3567851"/>
                </a:lnTo>
                <a:lnTo>
                  <a:pt x="611133" y="3598295"/>
                </a:lnTo>
                <a:lnTo>
                  <a:pt x="642244" y="3627666"/>
                </a:lnTo>
                <a:lnTo>
                  <a:pt x="673936" y="3655945"/>
                </a:lnTo>
                <a:lnTo>
                  <a:pt x="706194" y="3683112"/>
                </a:lnTo>
                <a:lnTo>
                  <a:pt x="739003" y="3709148"/>
                </a:lnTo>
                <a:lnTo>
                  <a:pt x="772348" y="3734032"/>
                </a:lnTo>
                <a:lnTo>
                  <a:pt x="806216" y="3757745"/>
                </a:lnTo>
                <a:lnTo>
                  <a:pt x="840592" y="3780267"/>
                </a:lnTo>
                <a:lnTo>
                  <a:pt x="875460" y="3801577"/>
                </a:lnTo>
                <a:lnTo>
                  <a:pt x="910808" y="3821657"/>
                </a:lnTo>
                <a:lnTo>
                  <a:pt x="946619" y="3840486"/>
                </a:lnTo>
                <a:lnTo>
                  <a:pt x="982880" y="3858044"/>
                </a:lnTo>
                <a:lnTo>
                  <a:pt x="1019576" y="3874311"/>
                </a:lnTo>
                <a:lnTo>
                  <a:pt x="1056693" y="3889268"/>
                </a:lnTo>
                <a:lnTo>
                  <a:pt x="1094216" y="3902895"/>
                </a:lnTo>
                <a:lnTo>
                  <a:pt x="1132130" y="3915172"/>
                </a:lnTo>
                <a:lnTo>
                  <a:pt x="1170422" y="3926079"/>
                </a:lnTo>
                <a:lnTo>
                  <a:pt x="1209075" y="3935596"/>
                </a:lnTo>
                <a:lnTo>
                  <a:pt x="1248077" y="3943703"/>
                </a:lnTo>
                <a:lnTo>
                  <a:pt x="1287413" y="3950381"/>
                </a:lnTo>
                <a:lnTo>
                  <a:pt x="1327067" y="3955609"/>
                </a:lnTo>
                <a:lnTo>
                  <a:pt x="1367026" y="3959368"/>
                </a:lnTo>
                <a:lnTo>
                  <a:pt x="1407275" y="3961638"/>
                </a:lnTo>
                <a:lnTo>
                  <a:pt x="1447800" y="3962400"/>
                </a:lnTo>
                <a:lnTo>
                  <a:pt x="1488324" y="3961638"/>
                </a:lnTo>
                <a:lnTo>
                  <a:pt x="1528573" y="3959368"/>
                </a:lnTo>
                <a:lnTo>
                  <a:pt x="1568532" y="3955609"/>
                </a:lnTo>
                <a:lnTo>
                  <a:pt x="1608186" y="3950381"/>
                </a:lnTo>
                <a:lnTo>
                  <a:pt x="1647522" y="3943703"/>
                </a:lnTo>
                <a:lnTo>
                  <a:pt x="1686524" y="3935596"/>
                </a:lnTo>
                <a:lnTo>
                  <a:pt x="1725177" y="3926079"/>
                </a:lnTo>
                <a:lnTo>
                  <a:pt x="1763469" y="3915172"/>
                </a:lnTo>
                <a:lnTo>
                  <a:pt x="1801383" y="3902895"/>
                </a:lnTo>
                <a:lnTo>
                  <a:pt x="1838906" y="3889268"/>
                </a:lnTo>
                <a:lnTo>
                  <a:pt x="1876023" y="3874311"/>
                </a:lnTo>
                <a:lnTo>
                  <a:pt x="1912719" y="3858044"/>
                </a:lnTo>
                <a:lnTo>
                  <a:pt x="1948980" y="3840486"/>
                </a:lnTo>
                <a:lnTo>
                  <a:pt x="1984791" y="3821657"/>
                </a:lnTo>
                <a:lnTo>
                  <a:pt x="2020139" y="3801577"/>
                </a:lnTo>
                <a:lnTo>
                  <a:pt x="2055007" y="3780267"/>
                </a:lnTo>
                <a:lnTo>
                  <a:pt x="2089383" y="3757745"/>
                </a:lnTo>
                <a:lnTo>
                  <a:pt x="2123251" y="3734032"/>
                </a:lnTo>
                <a:lnTo>
                  <a:pt x="2156596" y="3709148"/>
                </a:lnTo>
                <a:lnTo>
                  <a:pt x="2189405" y="3683112"/>
                </a:lnTo>
                <a:lnTo>
                  <a:pt x="2221663" y="3655945"/>
                </a:lnTo>
                <a:lnTo>
                  <a:pt x="2253355" y="3627666"/>
                </a:lnTo>
                <a:lnTo>
                  <a:pt x="2284466" y="3598295"/>
                </a:lnTo>
                <a:lnTo>
                  <a:pt x="2314983" y="3567851"/>
                </a:lnTo>
                <a:lnTo>
                  <a:pt x="2344891" y="3536356"/>
                </a:lnTo>
                <a:lnTo>
                  <a:pt x="2374175" y="3503828"/>
                </a:lnTo>
                <a:lnTo>
                  <a:pt x="2402820" y="3470287"/>
                </a:lnTo>
                <a:lnTo>
                  <a:pt x="2430813" y="3435754"/>
                </a:lnTo>
                <a:lnTo>
                  <a:pt x="2458139" y="3400248"/>
                </a:lnTo>
                <a:lnTo>
                  <a:pt x="2484782" y="3363789"/>
                </a:lnTo>
                <a:lnTo>
                  <a:pt x="2510729" y="3326397"/>
                </a:lnTo>
                <a:lnTo>
                  <a:pt x="2535966" y="3288092"/>
                </a:lnTo>
                <a:lnTo>
                  <a:pt x="2560477" y="3248893"/>
                </a:lnTo>
                <a:lnTo>
                  <a:pt x="2584248" y="3208821"/>
                </a:lnTo>
                <a:lnTo>
                  <a:pt x="2607264" y="3167895"/>
                </a:lnTo>
                <a:lnTo>
                  <a:pt x="2629512" y="3126135"/>
                </a:lnTo>
                <a:lnTo>
                  <a:pt x="2650976" y="3083562"/>
                </a:lnTo>
                <a:lnTo>
                  <a:pt x="2671642" y="3040194"/>
                </a:lnTo>
                <a:lnTo>
                  <a:pt x="2691496" y="2996052"/>
                </a:lnTo>
                <a:lnTo>
                  <a:pt x="2710523" y="2951155"/>
                </a:lnTo>
                <a:lnTo>
                  <a:pt x="2728708" y="2905525"/>
                </a:lnTo>
                <a:lnTo>
                  <a:pt x="2746038" y="2859179"/>
                </a:lnTo>
                <a:lnTo>
                  <a:pt x="2762496" y="2812139"/>
                </a:lnTo>
                <a:lnTo>
                  <a:pt x="2778070" y="2764423"/>
                </a:lnTo>
                <a:lnTo>
                  <a:pt x="2792744" y="2716053"/>
                </a:lnTo>
                <a:lnTo>
                  <a:pt x="2806504" y="2667047"/>
                </a:lnTo>
                <a:lnTo>
                  <a:pt x="2819336" y="2617426"/>
                </a:lnTo>
                <a:lnTo>
                  <a:pt x="2831224" y="2567209"/>
                </a:lnTo>
                <a:lnTo>
                  <a:pt x="2842155" y="2516417"/>
                </a:lnTo>
                <a:lnTo>
                  <a:pt x="2852113" y="2465069"/>
                </a:lnTo>
                <a:lnTo>
                  <a:pt x="2861085" y="2413184"/>
                </a:lnTo>
                <a:lnTo>
                  <a:pt x="2869056" y="2360784"/>
                </a:lnTo>
                <a:lnTo>
                  <a:pt x="2876011" y="2307888"/>
                </a:lnTo>
                <a:lnTo>
                  <a:pt x="2881936" y="2254515"/>
                </a:lnTo>
                <a:lnTo>
                  <a:pt x="2886816" y="2200685"/>
                </a:lnTo>
                <a:lnTo>
                  <a:pt x="2890637" y="2146419"/>
                </a:lnTo>
                <a:lnTo>
                  <a:pt x="2893384" y="2091736"/>
                </a:lnTo>
                <a:lnTo>
                  <a:pt x="2895043" y="2036656"/>
                </a:lnTo>
                <a:lnTo>
                  <a:pt x="2895600" y="1981200"/>
                </a:lnTo>
                <a:lnTo>
                  <a:pt x="2895043" y="1925743"/>
                </a:lnTo>
                <a:lnTo>
                  <a:pt x="2893384" y="1870663"/>
                </a:lnTo>
                <a:lnTo>
                  <a:pt x="2890637" y="1815980"/>
                </a:lnTo>
                <a:lnTo>
                  <a:pt x="2886816" y="1761714"/>
                </a:lnTo>
                <a:lnTo>
                  <a:pt x="2881936" y="1707884"/>
                </a:lnTo>
                <a:lnTo>
                  <a:pt x="2876011" y="1654511"/>
                </a:lnTo>
                <a:lnTo>
                  <a:pt x="2869056" y="1601615"/>
                </a:lnTo>
                <a:lnTo>
                  <a:pt x="2861085" y="1549215"/>
                </a:lnTo>
                <a:lnTo>
                  <a:pt x="2852113" y="1497330"/>
                </a:lnTo>
                <a:lnTo>
                  <a:pt x="2842155" y="1445982"/>
                </a:lnTo>
                <a:lnTo>
                  <a:pt x="2831224" y="1395190"/>
                </a:lnTo>
                <a:lnTo>
                  <a:pt x="2819336" y="1344973"/>
                </a:lnTo>
                <a:lnTo>
                  <a:pt x="2806504" y="1295352"/>
                </a:lnTo>
                <a:lnTo>
                  <a:pt x="2792744" y="1246346"/>
                </a:lnTo>
                <a:lnTo>
                  <a:pt x="2778070" y="1197976"/>
                </a:lnTo>
                <a:lnTo>
                  <a:pt x="2762496" y="1150260"/>
                </a:lnTo>
                <a:lnTo>
                  <a:pt x="2746038" y="1103220"/>
                </a:lnTo>
                <a:lnTo>
                  <a:pt x="2728708" y="1056874"/>
                </a:lnTo>
                <a:lnTo>
                  <a:pt x="2710523" y="1011244"/>
                </a:lnTo>
                <a:lnTo>
                  <a:pt x="2691496" y="966347"/>
                </a:lnTo>
                <a:lnTo>
                  <a:pt x="2671642" y="922205"/>
                </a:lnTo>
                <a:lnTo>
                  <a:pt x="2650976" y="878837"/>
                </a:lnTo>
                <a:lnTo>
                  <a:pt x="2629512" y="836264"/>
                </a:lnTo>
                <a:lnTo>
                  <a:pt x="2607264" y="794504"/>
                </a:lnTo>
                <a:lnTo>
                  <a:pt x="2584248" y="753578"/>
                </a:lnTo>
                <a:lnTo>
                  <a:pt x="2560477" y="713506"/>
                </a:lnTo>
                <a:lnTo>
                  <a:pt x="2535966" y="674307"/>
                </a:lnTo>
                <a:lnTo>
                  <a:pt x="2510729" y="636002"/>
                </a:lnTo>
                <a:lnTo>
                  <a:pt x="2484782" y="598610"/>
                </a:lnTo>
                <a:lnTo>
                  <a:pt x="2458139" y="562151"/>
                </a:lnTo>
                <a:lnTo>
                  <a:pt x="2430813" y="526645"/>
                </a:lnTo>
                <a:lnTo>
                  <a:pt x="2402820" y="492112"/>
                </a:lnTo>
                <a:lnTo>
                  <a:pt x="2374175" y="458571"/>
                </a:lnTo>
                <a:lnTo>
                  <a:pt x="2344891" y="426043"/>
                </a:lnTo>
                <a:lnTo>
                  <a:pt x="2314983" y="394548"/>
                </a:lnTo>
                <a:lnTo>
                  <a:pt x="2284466" y="364104"/>
                </a:lnTo>
                <a:lnTo>
                  <a:pt x="2253355" y="334733"/>
                </a:lnTo>
                <a:lnTo>
                  <a:pt x="2221663" y="306454"/>
                </a:lnTo>
                <a:lnTo>
                  <a:pt x="2189405" y="279287"/>
                </a:lnTo>
                <a:lnTo>
                  <a:pt x="2156596" y="253251"/>
                </a:lnTo>
                <a:lnTo>
                  <a:pt x="2123251" y="228367"/>
                </a:lnTo>
                <a:lnTo>
                  <a:pt x="2089383" y="204654"/>
                </a:lnTo>
                <a:lnTo>
                  <a:pt x="2055007" y="182132"/>
                </a:lnTo>
                <a:lnTo>
                  <a:pt x="2020139" y="160822"/>
                </a:lnTo>
                <a:lnTo>
                  <a:pt x="1984791" y="140742"/>
                </a:lnTo>
                <a:lnTo>
                  <a:pt x="1948980" y="121913"/>
                </a:lnTo>
                <a:lnTo>
                  <a:pt x="1912719" y="104355"/>
                </a:lnTo>
                <a:lnTo>
                  <a:pt x="1876023" y="88088"/>
                </a:lnTo>
                <a:lnTo>
                  <a:pt x="1838906" y="73131"/>
                </a:lnTo>
                <a:lnTo>
                  <a:pt x="1801383" y="59504"/>
                </a:lnTo>
                <a:lnTo>
                  <a:pt x="1763469" y="47227"/>
                </a:lnTo>
                <a:lnTo>
                  <a:pt x="1725177" y="36320"/>
                </a:lnTo>
                <a:lnTo>
                  <a:pt x="1686524" y="26803"/>
                </a:lnTo>
                <a:lnTo>
                  <a:pt x="1647522" y="18696"/>
                </a:lnTo>
                <a:lnTo>
                  <a:pt x="1608186" y="12018"/>
                </a:lnTo>
                <a:lnTo>
                  <a:pt x="1568532" y="6790"/>
                </a:lnTo>
                <a:lnTo>
                  <a:pt x="1528573" y="3031"/>
                </a:lnTo>
                <a:lnTo>
                  <a:pt x="1488324" y="761"/>
                </a:lnTo>
                <a:lnTo>
                  <a:pt x="1447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3463" y="1171955"/>
            <a:ext cx="2895600" cy="3962400"/>
          </a:xfrm>
          <a:custGeom>
            <a:avLst/>
            <a:gdLst/>
            <a:ahLst/>
            <a:cxnLst/>
            <a:rect l="l" t="t" r="r" b="b"/>
            <a:pathLst>
              <a:path w="2895600" h="3962400">
                <a:moveTo>
                  <a:pt x="0" y="1981200"/>
                </a:moveTo>
                <a:lnTo>
                  <a:pt x="556" y="1925743"/>
                </a:lnTo>
                <a:lnTo>
                  <a:pt x="2215" y="1870663"/>
                </a:lnTo>
                <a:lnTo>
                  <a:pt x="4962" y="1815980"/>
                </a:lnTo>
                <a:lnTo>
                  <a:pt x="8783" y="1761714"/>
                </a:lnTo>
                <a:lnTo>
                  <a:pt x="13663" y="1707884"/>
                </a:lnTo>
                <a:lnTo>
                  <a:pt x="19588" y="1654511"/>
                </a:lnTo>
                <a:lnTo>
                  <a:pt x="26543" y="1601615"/>
                </a:lnTo>
                <a:lnTo>
                  <a:pt x="34514" y="1549215"/>
                </a:lnTo>
                <a:lnTo>
                  <a:pt x="43486" y="1497330"/>
                </a:lnTo>
                <a:lnTo>
                  <a:pt x="53444" y="1445982"/>
                </a:lnTo>
                <a:lnTo>
                  <a:pt x="64375" y="1395190"/>
                </a:lnTo>
                <a:lnTo>
                  <a:pt x="76263" y="1344973"/>
                </a:lnTo>
                <a:lnTo>
                  <a:pt x="89095" y="1295352"/>
                </a:lnTo>
                <a:lnTo>
                  <a:pt x="102855" y="1246346"/>
                </a:lnTo>
                <a:lnTo>
                  <a:pt x="117529" y="1197976"/>
                </a:lnTo>
                <a:lnTo>
                  <a:pt x="133103" y="1150260"/>
                </a:lnTo>
                <a:lnTo>
                  <a:pt x="149561" y="1103220"/>
                </a:lnTo>
                <a:lnTo>
                  <a:pt x="166891" y="1056874"/>
                </a:lnTo>
                <a:lnTo>
                  <a:pt x="185076" y="1011244"/>
                </a:lnTo>
                <a:lnTo>
                  <a:pt x="204103" y="966347"/>
                </a:lnTo>
                <a:lnTo>
                  <a:pt x="223957" y="922205"/>
                </a:lnTo>
                <a:lnTo>
                  <a:pt x="244623" y="878837"/>
                </a:lnTo>
                <a:lnTo>
                  <a:pt x="266087" y="836264"/>
                </a:lnTo>
                <a:lnTo>
                  <a:pt x="288335" y="794504"/>
                </a:lnTo>
                <a:lnTo>
                  <a:pt x="311351" y="753578"/>
                </a:lnTo>
                <a:lnTo>
                  <a:pt x="335122" y="713506"/>
                </a:lnTo>
                <a:lnTo>
                  <a:pt x="359633" y="674307"/>
                </a:lnTo>
                <a:lnTo>
                  <a:pt x="384870" y="636002"/>
                </a:lnTo>
                <a:lnTo>
                  <a:pt x="410817" y="598610"/>
                </a:lnTo>
                <a:lnTo>
                  <a:pt x="437460" y="562151"/>
                </a:lnTo>
                <a:lnTo>
                  <a:pt x="464786" y="526645"/>
                </a:lnTo>
                <a:lnTo>
                  <a:pt x="492779" y="492112"/>
                </a:lnTo>
                <a:lnTo>
                  <a:pt x="521424" y="458571"/>
                </a:lnTo>
                <a:lnTo>
                  <a:pt x="550708" y="426043"/>
                </a:lnTo>
                <a:lnTo>
                  <a:pt x="580616" y="394548"/>
                </a:lnTo>
                <a:lnTo>
                  <a:pt x="611133" y="364104"/>
                </a:lnTo>
                <a:lnTo>
                  <a:pt x="642244" y="334733"/>
                </a:lnTo>
                <a:lnTo>
                  <a:pt x="673936" y="306454"/>
                </a:lnTo>
                <a:lnTo>
                  <a:pt x="706194" y="279287"/>
                </a:lnTo>
                <a:lnTo>
                  <a:pt x="739003" y="253251"/>
                </a:lnTo>
                <a:lnTo>
                  <a:pt x="772348" y="228367"/>
                </a:lnTo>
                <a:lnTo>
                  <a:pt x="806216" y="204654"/>
                </a:lnTo>
                <a:lnTo>
                  <a:pt x="840592" y="182132"/>
                </a:lnTo>
                <a:lnTo>
                  <a:pt x="875460" y="160822"/>
                </a:lnTo>
                <a:lnTo>
                  <a:pt x="910808" y="140742"/>
                </a:lnTo>
                <a:lnTo>
                  <a:pt x="946619" y="121913"/>
                </a:lnTo>
                <a:lnTo>
                  <a:pt x="982880" y="104355"/>
                </a:lnTo>
                <a:lnTo>
                  <a:pt x="1019576" y="88088"/>
                </a:lnTo>
                <a:lnTo>
                  <a:pt x="1056693" y="73131"/>
                </a:lnTo>
                <a:lnTo>
                  <a:pt x="1094216" y="59504"/>
                </a:lnTo>
                <a:lnTo>
                  <a:pt x="1132130" y="47227"/>
                </a:lnTo>
                <a:lnTo>
                  <a:pt x="1170422" y="36320"/>
                </a:lnTo>
                <a:lnTo>
                  <a:pt x="1209075" y="26803"/>
                </a:lnTo>
                <a:lnTo>
                  <a:pt x="1248077" y="18696"/>
                </a:lnTo>
                <a:lnTo>
                  <a:pt x="1287413" y="12018"/>
                </a:lnTo>
                <a:lnTo>
                  <a:pt x="1327067" y="6790"/>
                </a:lnTo>
                <a:lnTo>
                  <a:pt x="1367026" y="3031"/>
                </a:lnTo>
                <a:lnTo>
                  <a:pt x="1407275" y="761"/>
                </a:lnTo>
                <a:lnTo>
                  <a:pt x="1447800" y="0"/>
                </a:lnTo>
                <a:lnTo>
                  <a:pt x="1488324" y="761"/>
                </a:lnTo>
                <a:lnTo>
                  <a:pt x="1528573" y="3031"/>
                </a:lnTo>
                <a:lnTo>
                  <a:pt x="1568532" y="6790"/>
                </a:lnTo>
                <a:lnTo>
                  <a:pt x="1608186" y="12018"/>
                </a:lnTo>
                <a:lnTo>
                  <a:pt x="1647522" y="18696"/>
                </a:lnTo>
                <a:lnTo>
                  <a:pt x="1686524" y="26803"/>
                </a:lnTo>
                <a:lnTo>
                  <a:pt x="1725177" y="36320"/>
                </a:lnTo>
                <a:lnTo>
                  <a:pt x="1763469" y="47227"/>
                </a:lnTo>
                <a:lnTo>
                  <a:pt x="1801383" y="59504"/>
                </a:lnTo>
                <a:lnTo>
                  <a:pt x="1838906" y="73131"/>
                </a:lnTo>
                <a:lnTo>
                  <a:pt x="1876023" y="88088"/>
                </a:lnTo>
                <a:lnTo>
                  <a:pt x="1912719" y="104355"/>
                </a:lnTo>
                <a:lnTo>
                  <a:pt x="1948980" y="121913"/>
                </a:lnTo>
                <a:lnTo>
                  <a:pt x="1984791" y="140742"/>
                </a:lnTo>
                <a:lnTo>
                  <a:pt x="2020139" y="160822"/>
                </a:lnTo>
                <a:lnTo>
                  <a:pt x="2055007" y="182132"/>
                </a:lnTo>
                <a:lnTo>
                  <a:pt x="2089383" y="204654"/>
                </a:lnTo>
                <a:lnTo>
                  <a:pt x="2123251" y="228367"/>
                </a:lnTo>
                <a:lnTo>
                  <a:pt x="2156596" y="253251"/>
                </a:lnTo>
                <a:lnTo>
                  <a:pt x="2189405" y="279287"/>
                </a:lnTo>
                <a:lnTo>
                  <a:pt x="2221663" y="306454"/>
                </a:lnTo>
                <a:lnTo>
                  <a:pt x="2253355" y="334733"/>
                </a:lnTo>
                <a:lnTo>
                  <a:pt x="2284466" y="364104"/>
                </a:lnTo>
                <a:lnTo>
                  <a:pt x="2314983" y="394548"/>
                </a:lnTo>
                <a:lnTo>
                  <a:pt x="2344891" y="426043"/>
                </a:lnTo>
                <a:lnTo>
                  <a:pt x="2374175" y="458571"/>
                </a:lnTo>
                <a:lnTo>
                  <a:pt x="2402820" y="492112"/>
                </a:lnTo>
                <a:lnTo>
                  <a:pt x="2430813" y="526645"/>
                </a:lnTo>
                <a:lnTo>
                  <a:pt x="2458139" y="562151"/>
                </a:lnTo>
                <a:lnTo>
                  <a:pt x="2484782" y="598610"/>
                </a:lnTo>
                <a:lnTo>
                  <a:pt x="2510729" y="636002"/>
                </a:lnTo>
                <a:lnTo>
                  <a:pt x="2535966" y="674307"/>
                </a:lnTo>
                <a:lnTo>
                  <a:pt x="2560477" y="713506"/>
                </a:lnTo>
                <a:lnTo>
                  <a:pt x="2584248" y="753578"/>
                </a:lnTo>
                <a:lnTo>
                  <a:pt x="2607264" y="794504"/>
                </a:lnTo>
                <a:lnTo>
                  <a:pt x="2629512" y="836264"/>
                </a:lnTo>
                <a:lnTo>
                  <a:pt x="2650976" y="878837"/>
                </a:lnTo>
                <a:lnTo>
                  <a:pt x="2671642" y="922205"/>
                </a:lnTo>
                <a:lnTo>
                  <a:pt x="2691496" y="966347"/>
                </a:lnTo>
                <a:lnTo>
                  <a:pt x="2710523" y="1011244"/>
                </a:lnTo>
                <a:lnTo>
                  <a:pt x="2728708" y="1056874"/>
                </a:lnTo>
                <a:lnTo>
                  <a:pt x="2746038" y="1103220"/>
                </a:lnTo>
                <a:lnTo>
                  <a:pt x="2762496" y="1150260"/>
                </a:lnTo>
                <a:lnTo>
                  <a:pt x="2778070" y="1197976"/>
                </a:lnTo>
                <a:lnTo>
                  <a:pt x="2792744" y="1246346"/>
                </a:lnTo>
                <a:lnTo>
                  <a:pt x="2806504" y="1295352"/>
                </a:lnTo>
                <a:lnTo>
                  <a:pt x="2819336" y="1344973"/>
                </a:lnTo>
                <a:lnTo>
                  <a:pt x="2831224" y="1395190"/>
                </a:lnTo>
                <a:lnTo>
                  <a:pt x="2842155" y="1445982"/>
                </a:lnTo>
                <a:lnTo>
                  <a:pt x="2852113" y="1497330"/>
                </a:lnTo>
                <a:lnTo>
                  <a:pt x="2861085" y="1549215"/>
                </a:lnTo>
                <a:lnTo>
                  <a:pt x="2869056" y="1601615"/>
                </a:lnTo>
                <a:lnTo>
                  <a:pt x="2876011" y="1654511"/>
                </a:lnTo>
                <a:lnTo>
                  <a:pt x="2881936" y="1707884"/>
                </a:lnTo>
                <a:lnTo>
                  <a:pt x="2886816" y="1761714"/>
                </a:lnTo>
                <a:lnTo>
                  <a:pt x="2890637" y="1815980"/>
                </a:lnTo>
                <a:lnTo>
                  <a:pt x="2893384" y="1870663"/>
                </a:lnTo>
                <a:lnTo>
                  <a:pt x="2895043" y="1925743"/>
                </a:lnTo>
                <a:lnTo>
                  <a:pt x="2895600" y="1981200"/>
                </a:lnTo>
                <a:lnTo>
                  <a:pt x="2895043" y="2036656"/>
                </a:lnTo>
                <a:lnTo>
                  <a:pt x="2893384" y="2091736"/>
                </a:lnTo>
                <a:lnTo>
                  <a:pt x="2890637" y="2146419"/>
                </a:lnTo>
                <a:lnTo>
                  <a:pt x="2886816" y="2200685"/>
                </a:lnTo>
                <a:lnTo>
                  <a:pt x="2881936" y="2254515"/>
                </a:lnTo>
                <a:lnTo>
                  <a:pt x="2876011" y="2307888"/>
                </a:lnTo>
                <a:lnTo>
                  <a:pt x="2869056" y="2360784"/>
                </a:lnTo>
                <a:lnTo>
                  <a:pt x="2861085" y="2413184"/>
                </a:lnTo>
                <a:lnTo>
                  <a:pt x="2852113" y="2465069"/>
                </a:lnTo>
                <a:lnTo>
                  <a:pt x="2842155" y="2516417"/>
                </a:lnTo>
                <a:lnTo>
                  <a:pt x="2831224" y="2567209"/>
                </a:lnTo>
                <a:lnTo>
                  <a:pt x="2819336" y="2617426"/>
                </a:lnTo>
                <a:lnTo>
                  <a:pt x="2806504" y="2667047"/>
                </a:lnTo>
                <a:lnTo>
                  <a:pt x="2792744" y="2716053"/>
                </a:lnTo>
                <a:lnTo>
                  <a:pt x="2778070" y="2764423"/>
                </a:lnTo>
                <a:lnTo>
                  <a:pt x="2762496" y="2812139"/>
                </a:lnTo>
                <a:lnTo>
                  <a:pt x="2746038" y="2859179"/>
                </a:lnTo>
                <a:lnTo>
                  <a:pt x="2728708" y="2905525"/>
                </a:lnTo>
                <a:lnTo>
                  <a:pt x="2710523" y="2951155"/>
                </a:lnTo>
                <a:lnTo>
                  <a:pt x="2691496" y="2996052"/>
                </a:lnTo>
                <a:lnTo>
                  <a:pt x="2671642" y="3040194"/>
                </a:lnTo>
                <a:lnTo>
                  <a:pt x="2650976" y="3083562"/>
                </a:lnTo>
                <a:lnTo>
                  <a:pt x="2629512" y="3126135"/>
                </a:lnTo>
                <a:lnTo>
                  <a:pt x="2607264" y="3167895"/>
                </a:lnTo>
                <a:lnTo>
                  <a:pt x="2584248" y="3208821"/>
                </a:lnTo>
                <a:lnTo>
                  <a:pt x="2560477" y="3248893"/>
                </a:lnTo>
                <a:lnTo>
                  <a:pt x="2535966" y="3288092"/>
                </a:lnTo>
                <a:lnTo>
                  <a:pt x="2510729" y="3326397"/>
                </a:lnTo>
                <a:lnTo>
                  <a:pt x="2484782" y="3363789"/>
                </a:lnTo>
                <a:lnTo>
                  <a:pt x="2458139" y="3400248"/>
                </a:lnTo>
                <a:lnTo>
                  <a:pt x="2430813" y="3435754"/>
                </a:lnTo>
                <a:lnTo>
                  <a:pt x="2402820" y="3470287"/>
                </a:lnTo>
                <a:lnTo>
                  <a:pt x="2374175" y="3503828"/>
                </a:lnTo>
                <a:lnTo>
                  <a:pt x="2344891" y="3536356"/>
                </a:lnTo>
                <a:lnTo>
                  <a:pt x="2314983" y="3567851"/>
                </a:lnTo>
                <a:lnTo>
                  <a:pt x="2284466" y="3598295"/>
                </a:lnTo>
                <a:lnTo>
                  <a:pt x="2253355" y="3627666"/>
                </a:lnTo>
                <a:lnTo>
                  <a:pt x="2221663" y="3655945"/>
                </a:lnTo>
                <a:lnTo>
                  <a:pt x="2189405" y="3683112"/>
                </a:lnTo>
                <a:lnTo>
                  <a:pt x="2156596" y="3709148"/>
                </a:lnTo>
                <a:lnTo>
                  <a:pt x="2123251" y="3734032"/>
                </a:lnTo>
                <a:lnTo>
                  <a:pt x="2089383" y="3757745"/>
                </a:lnTo>
                <a:lnTo>
                  <a:pt x="2055007" y="3780267"/>
                </a:lnTo>
                <a:lnTo>
                  <a:pt x="2020139" y="3801577"/>
                </a:lnTo>
                <a:lnTo>
                  <a:pt x="1984791" y="3821657"/>
                </a:lnTo>
                <a:lnTo>
                  <a:pt x="1948980" y="3840486"/>
                </a:lnTo>
                <a:lnTo>
                  <a:pt x="1912719" y="3858044"/>
                </a:lnTo>
                <a:lnTo>
                  <a:pt x="1876023" y="3874311"/>
                </a:lnTo>
                <a:lnTo>
                  <a:pt x="1838906" y="3889268"/>
                </a:lnTo>
                <a:lnTo>
                  <a:pt x="1801383" y="3902895"/>
                </a:lnTo>
                <a:lnTo>
                  <a:pt x="1763469" y="3915172"/>
                </a:lnTo>
                <a:lnTo>
                  <a:pt x="1725177" y="3926079"/>
                </a:lnTo>
                <a:lnTo>
                  <a:pt x="1686524" y="3935596"/>
                </a:lnTo>
                <a:lnTo>
                  <a:pt x="1647522" y="3943703"/>
                </a:lnTo>
                <a:lnTo>
                  <a:pt x="1608186" y="3950381"/>
                </a:lnTo>
                <a:lnTo>
                  <a:pt x="1568532" y="3955609"/>
                </a:lnTo>
                <a:lnTo>
                  <a:pt x="1528573" y="3959368"/>
                </a:lnTo>
                <a:lnTo>
                  <a:pt x="1488324" y="3961638"/>
                </a:lnTo>
                <a:lnTo>
                  <a:pt x="1447800" y="3962400"/>
                </a:lnTo>
                <a:lnTo>
                  <a:pt x="1407275" y="3961638"/>
                </a:lnTo>
                <a:lnTo>
                  <a:pt x="1367026" y="3959368"/>
                </a:lnTo>
                <a:lnTo>
                  <a:pt x="1327067" y="3955609"/>
                </a:lnTo>
                <a:lnTo>
                  <a:pt x="1287413" y="3950381"/>
                </a:lnTo>
                <a:lnTo>
                  <a:pt x="1248077" y="3943703"/>
                </a:lnTo>
                <a:lnTo>
                  <a:pt x="1209075" y="3935596"/>
                </a:lnTo>
                <a:lnTo>
                  <a:pt x="1170422" y="3926079"/>
                </a:lnTo>
                <a:lnTo>
                  <a:pt x="1132130" y="3915172"/>
                </a:lnTo>
                <a:lnTo>
                  <a:pt x="1094216" y="3902895"/>
                </a:lnTo>
                <a:lnTo>
                  <a:pt x="1056693" y="3889268"/>
                </a:lnTo>
                <a:lnTo>
                  <a:pt x="1019576" y="3874311"/>
                </a:lnTo>
                <a:lnTo>
                  <a:pt x="982880" y="3858044"/>
                </a:lnTo>
                <a:lnTo>
                  <a:pt x="946619" y="3840486"/>
                </a:lnTo>
                <a:lnTo>
                  <a:pt x="910808" y="3821657"/>
                </a:lnTo>
                <a:lnTo>
                  <a:pt x="875460" y="3801577"/>
                </a:lnTo>
                <a:lnTo>
                  <a:pt x="840592" y="3780267"/>
                </a:lnTo>
                <a:lnTo>
                  <a:pt x="806216" y="3757745"/>
                </a:lnTo>
                <a:lnTo>
                  <a:pt x="772348" y="3734032"/>
                </a:lnTo>
                <a:lnTo>
                  <a:pt x="739003" y="3709148"/>
                </a:lnTo>
                <a:lnTo>
                  <a:pt x="706194" y="3683112"/>
                </a:lnTo>
                <a:lnTo>
                  <a:pt x="673936" y="3655945"/>
                </a:lnTo>
                <a:lnTo>
                  <a:pt x="642244" y="3627666"/>
                </a:lnTo>
                <a:lnTo>
                  <a:pt x="611133" y="3598295"/>
                </a:lnTo>
                <a:lnTo>
                  <a:pt x="580616" y="3567851"/>
                </a:lnTo>
                <a:lnTo>
                  <a:pt x="550708" y="3536356"/>
                </a:lnTo>
                <a:lnTo>
                  <a:pt x="521424" y="3503828"/>
                </a:lnTo>
                <a:lnTo>
                  <a:pt x="492779" y="3470287"/>
                </a:lnTo>
                <a:lnTo>
                  <a:pt x="464786" y="3435754"/>
                </a:lnTo>
                <a:lnTo>
                  <a:pt x="437460" y="3400248"/>
                </a:lnTo>
                <a:lnTo>
                  <a:pt x="410817" y="3363789"/>
                </a:lnTo>
                <a:lnTo>
                  <a:pt x="384870" y="3326397"/>
                </a:lnTo>
                <a:lnTo>
                  <a:pt x="359633" y="3288092"/>
                </a:lnTo>
                <a:lnTo>
                  <a:pt x="335122" y="3248893"/>
                </a:lnTo>
                <a:lnTo>
                  <a:pt x="311351" y="3208821"/>
                </a:lnTo>
                <a:lnTo>
                  <a:pt x="288335" y="3167895"/>
                </a:lnTo>
                <a:lnTo>
                  <a:pt x="266087" y="3126135"/>
                </a:lnTo>
                <a:lnTo>
                  <a:pt x="244623" y="3083562"/>
                </a:lnTo>
                <a:lnTo>
                  <a:pt x="223957" y="3040194"/>
                </a:lnTo>
                <a:lnTo>
                  <a:pt x="204103" y="2996052"/>
                </a:lnTo>
                <a:lnTo>
                  <a:pt x="185076" y="2951155"/>
                </a:lnTo>
                <a:lnTo>
                  <a:pt x="166891" y="2905525"/>
                </a:lnTo>
                <a:lnTo>
                  <a:pt x="149561" y="2859179"/>
                </a:lnTo>
                <a:lnTo>
                  <a:pt x="133103" y="2812139"/>
                </a:lnTo>
                <a:lnTo>
                  <a:pt x="117529" y="2764423"/>
                </a:lnTo>
                <a:lnTo>
                  <a:pt x="102855" y="2716053"/>
                </a:lnTo>
                <a:lnTo>
                  <a:pt x="89095" y="2667047"/>
                </a:lnTo>
                <a:lnTo>
                  <a:pt x="76263" y="2617426"/>
                </a:lnTo>
                <a:lnTo>
                  <a:pt x="64375" y="2567209"/>
                </a:lnTo>
                <a:lnTo>
                  <a:pt x="53444" y="2516417"/>
                </a:lnTo>
                <a:lnTo>
                  <a:pt x="43486" y="2465069"/>
                </a:lnTo>
                <a:lnTo>
                  <a:pt x="34514" y="2413184"/>
                </a:lnTo>
                <a:lnTo>
                  <a:pt x="26543" y="2360784"/>
                </a:lnTo>
                <a:lnTo>
                  <a:pt x="19588" y="2307888"/>
                </a:lnTo>
                <a:lnTo>
                  <a:pt x="13663" y="2254515"/>
                </a:lnTo>
                <a:lnTo>
                  <a:pt x="8783" y="2200685"/>
                </a:lnTo>
                <a:lnTo>
                  <a:pt x="4962" y="2146419"/>
                </a:lnTo>
                <a:lnTo>
                  <a:pt x="2215" y="2091736"/>
                </a:lnTo>
                <a:lnTo>
                  <a:pt x="556" y="2036656"/>
                </a:lnTo>
                <a:lnTo>
                  <a:pt x="0" y="1981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6863" y="1857755"/>
            <a:ext cx="990600" cy="533400"/>
          </a:xfrm>
          <a:custGeom>
            <a:avLst/>
            <a:gdLst/>
            <a:ahLst/>
            <a:cxnLst/>
            <a:rect l="l" t="t" r="r" b="b"/>
            <a:pathLst>
              <a:path w="990600" h="533400">
                <a:moveTo>
                  <a:pt x="0" y="533400"/>
                </a:moveTo>
                <a:lnTo>
                  <a:pt x="990600" y="533400"/>
                </a:lnTo>
                <a:lnTo>
                  <a:pt x="9906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16863" y="1857755"/>
            <a:ext cx="990600" cy="5334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35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4463" y="300075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914400"/>
                </a:moveTo>
                <a:lnTo>
                  <a:pt x="914400" y="914400"/>
                </a:lnTo>
                <a:lnTo>
                  <a:pt x="9144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64463" y="3000755"/>
            <a:ext cx="914400" cy="9144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12264" y="2467355"/>
            <a:ext cx="914400" cy="3810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36064" y="3457955"/>
            <a:ext cx="914400" cy="533400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40"/>
              </a:spcBef>
            </a:pPr>
            <a:r>
              <a:rPr sz="1800" spc="-5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934336" y="85978"/>
            <a:ext cx="527240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-5" dirty="0"/>
              <a:t>CENNI SULLA SEGMENTAZIONE</a:t>
            </a:r>
            <a:r>
              <a:rPr u="none" dirty="0"/>
              <a:t> </a:t>
            </a:r>
            <a:r>
              <a:rPr u="none" spc="-5" dirty="0"/>
              <a:t>(2)</a:t>
            </a:r>
          </a:p>
        </p:txBody>
      </p:sp>
      <p:sp>
        <p:nvSpPr>
          <p:cNvPr id="35" name="object 35"/>
          <p:cNvSpPr/>
          <p:nvPr/>
        </p:nvSpPr>
        <p:spPr>
          <a:xfrm>
            <a:off x="325374" y="461009"/>
            <a:ext cx="7992109" cy="0"/>
          </a:xfrm>
          <a:custGeom>
            <a:avLst/>
            <a:gdLst/>
            <a:ahLst/>
            <a:cxnLst/>
            <a:rect l="l" t="t" r="r" b="b"/>
            <a:pathLst>
              <a:path w="7992109">
                <a:moveTo>
                  <a:pt x="0" y="0"/>
                </a:moveTo>
                <a:lnTo>
                  <a:pt x="7991856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Audio 3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66"/>
    </mc:Choice>
    <mc:Fallback xmlns="">
      <p:transition spd="slow" advTm="44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5939" y="1484376"/>
            <a:ext cx="6798564" cy="4715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45920" algn="l"/>
                <a:tab pos="8546465" algn="l"/>
              </a:tabLst>
            </a:pPr>
            <a:r>
              <a:rPr dirty="0"/>
              <a:t> 	</a:t>
            </a:r>
            <a:r>
              <a:rPr spc="-5" dirty="0"/>
              <a:t>CENNI SULLA SEGMENTAZIONE</a:t>
            </a:r>
            <a:r>
              <a:rPr dirty="0"/>
              <a:t> </a:t>
            </a:r>
            <a:r>
              <a:rPr spc="-5" dirty="0"/>
              <a:t>(3)	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66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4051" y="877061"/>
            <a:ext cx="261747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0000"/>
                </a:solidFill>
                <a:latin typeface="Arial Narrow"/>
                <a:cs typeface="Arial Narrow"/>
              </a:rPr>
              <a:t>M</a:t>
            </a:r>
            <a:r>
              <a:rPr sz="2000" b="1" spc="-5" dirty="0">
                <a:solidFill>
                  <a:srgbClr val="0000FF"/>
                </a:solidFill>
                <a:latin typeface="Arial Narrow"/>
                <a:cs typeface="Arial Narrow"/>
              </a:rPr>
              <a:t>emory </a:t>
            </a:r>
            <a:r>
              <a:rPr sz="2000" b="1" spc="-5" dirty="0">
                <a:solidFill>
                  <a:srgbClr val="FF0000"/>
                </a:solidFill>
                <a:latin typeface="Arial Narrow"/>
                <a:cs typeface="Arial Narrow"/>
              </a:rPr>
              <a:t>M</a:t>
            </a:r>
            <a:r>
              <a:rPr sz="2000" b="1" spc="-5" dirty="0">
                <a:solidFill>
                  <a:srgbClr val="0000FF"/>
                </a:solidFill>
                <a:latin typeface="Arial Narrow"/>
                <a:cs typeface="Arial Narrow"/>
              </a:rPr>
              <a:t>anagement</a:t>
            </a:r>
            <a:r>
              <a:rPr sz="2000" b="1" spc="-95" dirty="0">
                <a:solidFill>
                  <a:srgbClr val="0000FF"/>
                </a:solidFill>
                <a:latin typeface="Arial Narrow"/>
                <a:cs typeface="Arial Narrow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 Narrow"/>
                <a:cs typeface="Arial Narrow"/>
              </a:rPr>
              <a:t>U</a:t>
            </a:r>
            <a:r>
              <a:rPr sz="2000" b="1" dirty="0">
                <a:solidFill>
                  <a:srgbClr val="0000FF"/>
                </a:solidFill>
                <a:latin typeface="Arial Narrow"/>
                <a:cs typeface="Arial Narrow"/>
              </a:rPr>
              <a:t>nit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639" y="4263008"/>
            <a:ext cx="2937510" cy="2210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- La CPU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emette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un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indirizzo 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logico nella forma</a:t>
            </a:r>
            <a:r>
              <a:rPr sz="1600"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(s,d)</a:t>
            </a:r>
            <a:endParaRPr sz="1600">
              <a:latin typeface="Arial"/>
              <a:cs typeface="Arial"/>
            </a:endParaRPr>
          </a:p>
          <a:p>
            <a:pPr marL="12700" marR="5715" algn="just">
              <a:lnSpc>
                <a:spcPct val="100000"/>
              </a:lnSpc>
              <a:buFont typeface="Arial"/>
              <a:buChar char="-"/>
              <a:tabLst>
                <a:tab pos="137795" algn="l"/>
              </a:tabLst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La MMU traduce l’indirizzo  utilizzando le informazioni  presenti nella tabella dei  segmenti</a:t>
            </a:r>
            <a:endParaRPr sz="16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buFont typeface="Arial"/>
              <a:buChar char="-"/>
              <a:tabLst>
                <a:tab pos="137795" algn="l"/>
              </a:tabLst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si possono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stabilire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diverse  modalità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di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accesso per  </a:t>
            </a:r>
            <a:r>
              <a:rPr sz="1600" b="1" spc="-10" dirty="0">
                <a:solidFill>
                  <a:srgbClr val="0000FF"/>
                </a:solidFill>
                <a:latin typeface="Arial"/>
                <a:cs typeface="Arial"/>
              </a:rPr>
              <a:t>diversi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segmenti </a:t>
            </a:r>
            <a:r>
              <a:rPr sz="1600" b="1" spc="-30" dirty="0">
                <a:solidFill>
                  <a:srgbClr val="0000FF"/>
                </a:solidFill>
                <a:latin typeface="Arial"/>
                <a:cs typeface="Arial"/>
              </a:rPr>
              <a:t>(r, </a:t>
            </a:r>
            <a:r>
              <a:rPr sz="1600" b="1" spc="-10" dirty="0">
                <a:solidFill>
                  <a:srgbClr val="0000FF"/>
                </a:solidFill>
                <a:latin typeface="Arial"/>
                <a:cs typeface="Arial"/>
              </a:rPr>
              <a:t>r/w,</a:t>
            </a:r>
            <a:r>
              <a:rPr sz="1600" b="1" spc="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x)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74"/>
    </mc:Choice>
    <mc:Fallback xmlns="">
      <p:transition spd="slow" advTm="41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46860" algn="l"/>
                <a:tab pos="8546465" algn="l"/>
              </a:tabLst>
            </a:pPr>
            <a:r>
              <a:rPr dirty="0"/>
              <a:t> 	IL </a:t>
            </a:r>
            <a:r>
              <a:rPr spc="-5" dirty="0"/>
              <a:t>RIMPIAZZAMENTO DELLE</a:t>
            </a:r>
            <a:r>
              <a:rPr spc="-55" dirty="0"/>
              <a:t> </a:t>
            </a:r>
            <a:r>
              <a:rPr dirty="0"/>
              <a:t>PAGINE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3143" y="6561337"/>
            <a:ext cx="5518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Pag.</a:t>
            </a:r>
            <a:r>
              <a:rPr sz="1200" spc="-9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38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800861"/>
            <a:ext cx="8417560" cy="474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sistema multiprogrammato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possono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usare due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approcci al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rimpiazzamento: (1) rimpiazzamento locale: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ad ogni 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viene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assegnato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numero 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frame definito,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quando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P1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causa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page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fault la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vittima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rimpiazzamento può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essere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scelta solo tra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P1;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(2) rimpiazzamento globale: la vittima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il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rimpiazzamento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può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essere scelta fra tutte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</a:t>
            </a:r>
            <a:r>
              <a:rPr sz="2000" b="1" spc="-1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memoria.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Idealmente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bisognerebbe 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ogni momento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memoria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vi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fosse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l’intero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working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set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(WS) di ogni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processo,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definito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l’insieme di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che sono necessarie al 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quella fase della sua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esecuzione.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Fissata l’ampiezza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k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della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finestra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riferimenti 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da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considerare,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working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set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processo 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dato istante della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sua  esecuzione è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definito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l’insieme 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utilizzate negli ultimi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k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riferimenti alla memoria.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Oppure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può definire 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WS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funzione 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di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una finestra temporale di ampiezza </a:t>
            </a:r>
            <a:r>
              <a:rPr sz="2000" b="1" dirty="0">
                <a:solidFill>
                  <a:srgbClr val="333399"/>
                </a:solidFill>
                <a:latin typeface="Symbol"/>
                <a:cs typeface="Symbol"/>
              </a:rPr>
              <a:t></a:t>
            </a:r>
            <a:r>
              <a:rPr sz="2000" b="1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unità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tempo,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l’insieme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pagine riferite nelle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ultime  </a:t>
            </a:r>
            <a:r>
              <a:rPr sz="2000" b="1" dirty="0">
                <a:solidFill>
                  <a:srgbClr val="333399"/>
                </a:solidFill>
                <a:latin typeface="Symbol"/>
                <a:cs typeface="Symbol"/>
              </a:rPr>
              <a:t></a:t>
            </a:r>
            <a:r>
              <a:rPr sz="2000" b="1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unità di tempo di</a:t>
            </a:r>
            <a:r>
              <a:rPr sz="2000" b="1" spc="-1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esecuzione.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67"/>
    </mc:Choice>
    <mc:Fallback xmlns="">
      <p:transition spd="slow" advTm="79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3" y="548640"/>
            <a:ext cx="6827520" cy="5992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45920" algn="l"/>
                <a:tab pos="8546465" algn="l"/>
              </a:tabLst>
            </a:pPr>
            <a:r>
              <a:rPr dirty="0"/>
              <a:t> 	</a:t>
            </a:r>
            <a:r>
              <a:rPr spc="-5" dirty="0"/>
              <a:t>CENNI SULLA SEGMENTAZIONE</a:t>
            </a:r>
            <a:r>
              <a:rPr dirty="0"/>
              <a:t> </a:t>
            </a:r>
            <a:r>
              <a:rPr spc="-5" dirty="0"/>
              <a:t>(4)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67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70"/>
    </mc:Choice>
    <mc:Fallback xmlns="">
      <p:transition spd="slow" advTm="46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4855" y="623316"/>
            <a:ext cx="5865876" cy="6190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45920" algn="l"/>
                <a:tab pos="8546465" algn="l"/>
              </a:tabLst>
            </a:pPr>
            <a:r>
              <a:rPr dirty="0"/>
              <a:t> 	</a:t>
            </a:r>
            <a:r>
              <a:rPr spc="-5" dirty="0"/>
              <a:t>CENNI SULLA SEGMENTAZIONE</a:t>
            </a:r>
            <a:r>
              <a:rPr dirty="0"/>
              <a:t> </a:t>
            </a:r>
            <a:r>
              <a:rPr spc="-5" dirty="0"/>
              <a:t>(5)	</a:t>
            </a:r>
          </a:p>
        </p:txBody>
      </p:sp>
      <p:sp>
        <p:nvSpPr>
          <p:cNvPr id="4" name="object 4"/>
          <p:cNvSpPr/>
          <p:nvPr/>
        </p:nvSpPr>
        <p:spPr>
          <a:xfrm>
            <a:off x="1508760" y="1341119"/>
            <a:ext cx="0" cy="1009015"/>
          </a:xfrm>
          <a:custGeom>
            <a:avLst/>
            <a:gdLst/>
            <a:ahLst/>
            <a:cxnLst/>
            <a:rect l="l" t="t" r="r" b="b"/>
            <a:pathLst>
              <a:path h="1009014">
                <a:moveTo>
                  <a:pt x="0" y="0"/>
                </a:moveTo>
                <a:lnTo>
                  <a:pt x="0" y="1008888"/>
                </a:lnTo>
              </a:path>
            </a:pathLst>
          </a:custGeom>
          <a:ln w="9144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99616" y="4507991"/>
            <a:ext cx="0" cy="1009015"/>
          </a:xfrm>
          <a:custGeom>
            <a:avLst/>
            <a:gdLst/>
            <a:ahLst/>
            <a:cxnLst/>
            <a:rect l="l" t="t" r="r" b="b"/>
            <a:pathLst>
              <a:path h="1009014">
                <a:moveTo>
                  <a:pt x="0" y="0"/>
                </a:moveTo>
                <a:lnTo>
                  <a:pt x="0" y="1008887"/>
                </a:lnTo>
              </a:path>
            </a:pathLst>
          </a:custGeom>
          <a:ln w="9144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9339" y="620268"/>
            <a:ext cx="433070" cy="0"/>
          </a:xfrm>
          <a:custGeom>
            <a:avLst/>
            <a:gdLst/>
            <a:ahLst/>
            <a:cxnLst/>
            <a:rect l="l" t="t" r="r" b="b"/>
            <a:pathLst>
              <a:path w="433069">
                <a:moveTo>
                  <a:pt x="0" y="0"/>
                </a:moveTo>
                <a:lnTo>
                  <a:pt x="432816" y="0"/>
                </a:lnTo>
              </a:path>
            </a:pathLst>
          </a:custGeom>
          <a:ln w="9144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1523" y="2436876"/>
            <a:ext cx="1584960" cy="216535"/>
          </a:xfrm>
          <a:custGeom>
            <a:avLst/>
            <a:gdLst/>
            <a:ahLst/>
            <a:cxnLst/>
            <a:rect l="l" t="t" r="r" b="b"/>
            <a:pathLst>
              <a:path w="1584960" h="216535">
                <a:moveTo>
                  <a:pt x="0" y="216408"/>
                </a:moveTo>
                <a:lnTo>
                  <a:pt x="1584960" y="216408"/>
                </a:lnTo>
                <a:lnTo>
                  <a:pt x="158496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1523" y="5590032"/>
            <a:ext cx="1584960" cy="215265"/>
          </a:xfrm>
          <a:custGeom>
            <a:avLst/>
            <a:gdLst/>
            <a:ahLst/>
            <a:cxnLst/>
            <a:rect l="l" t="t" r="r" b="b"/>
            <a:pathLst>
              <a:path w="1584960" h="215264">
                <a:moveTo>
                  <a:pt x="0" y="214884"/>
                </a:moveTo>
                <a:lnTo>
                  <a:pt x="1584960" y="214884"/>
                </a:lnTo>
                <a:lnTo>
                  <a:pt x="1584960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86883" y="3060192"/>
            <a:ext cx="881380" cy="2521585"/>
          </a:xfrm>
          <a:custGeom>
            <a:avLst/>
            <a:gdLst/>
            <a:ahLst/>
            <a:cxnLst/>
            <a:rect l="l" t="t" r="r" b="b"/>
            <a:pathLst>
              <a:path w="881379" h="2521585">
                <a:moveTo>
                  <a:pt x="839309" y="69986"/>
                </a:moveTo>
                <a:lnTo>
                  <a:pt x="0" y="2517140"/>
                </a:lnTo>
                <a:lnTo>
                  <a:pt x="11937" y="2521204"/>
                </a:lnTo>
                <a:lnTo>
                  <a:pt x="851347" y="74126"/>
                </a:lnTo>
                <a:lnTo>
                  <a:pt x="839309" y="69986"/>
                </a:lnTo>
                <a:close/>
              </a:path>
              <a:path w="881379" h="2521585">
                <a:moveTo>
                  <a:pt x="877844" y="58038"/>
                </a:moveTo>
                <a:lnTo>
                  <a:pt x="843406" y="58038"/>
                </a:lnTo>
                <a:lnTo>
                  <a:pt x="855471" y="62103"/>
                </a:lnTo>
                <a:lnTo>
                  <a:pt x="851347" y="74126"/>
                </a:lnTo>
                <a:lnTo>
                  <a:pt x="881379" y="84455"/>
                </a:lnTo>
                <a:lnTo>
                  <a:pt x="877844" y="58038"/>
                </a:lnTo>
                <a:close/>
              </a:path>
              <a:path w="881379" h="2521585">
                <a:moveTo>
                  <a:pt x="843406" y="58038"/>
                </a:moveTo>
                <a:lnTo>
                  <a:pt x="839309" y="69986"/>
                </a:lnTo>
                <a:lnTo>
                  <a:pt x="851347" y="74126"/>
                </a:lnTo>
                <a:lnTo>
                  <a:pt x="855471" y="62103"/>
                </a:lnTo>
                <a:lnTo>
                  <a:pt x="843406" y="58038"/>
                </a:lnTo>
                <a:close/>
              </a:path>
              <a:path w="881379" h="2521585">
                <a:moveTo>
                  <a:pt x="870076" y="0"/>
                </a:moveTo>
                <a:lnTo>
                  <a:pt x="809370" y="59690"/>
                </a:lnTo>
                <a:lnTo>
                  <a:pt x="839309" y="69986"/>
                </a:lnTo>
                <a:lnTo>
                  <a:pt x="843406" y="58038"/>
                </a:lnTo>
                <a:lnTo>
                  <a:pt x="877844" y="58038"/>
                </a:lnTo>
                <a:lnTo>
                  <a:pt x="8700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94705" y="2558795"/>
            <a:ext cx="722630" cy="237490"/>
          </a:xfrm>
          <a:custGeom>
            <a:avLst/>
            <a:gdLst/>
            <a:ahLst/>
            <a:cxnLst/>
            <a:rect l="l" t="t" r="r" b="b"/>
            <a:pathLst>
              <a:path w="722629" h="237489">
                <a:moveTo>
                  <a:pt x="647844" y="206657"/>
                </a:moveTo>
                <a:lnTo>
                  <a:pt x="638683" y="237108"/>
                </a:lnTo>
                <a:lnTo>
                  <a:pt x="722630" y="222503"/>
                </a:lnTo>
                <a:lnTo>
                  <a:pt x="709695" y="210312"/>
                </a:lnTo>
                <a:lnTo>
                  <a:pt x="660019" y="210312"/>
                </a:lnTo>
                <a:lnTo>
                  <a:pt x="647844" y="206657"/>
                </a:lnTo>
                <a:close/>
              </a:path>
              <a:path w="722629" h="237489">
                <a:moveTo>
                  <a:pt x="651503" y="194496"/>
                </a:moveTo>
                <a:lnTo>
                  <a:pt x="647844" y="206657"/>
                </a:lnTo>
                <a:lnTo>
                  <a:pt x="660019" y="210312"/>
                </a:lnTo>
                <a:lnTo>
                  <a:pt x="663575" y="198119"/>
                </a:lnTo>
                <a:lnTo>
                  <a:pt x="651503" y="194496"/>
                </a:lnTo>
                <a:close/>
              </a:path>
              <a:path w="722629" h="237489">
                <a:moveTo>
                  <a:pt x="660654" y="164083"/>
                </a:moveTo>
                <a:lnTo>
                  <a:pt x="651503" y="194496"/>
                </a:lnTo>
                <a:lnTo>
                  <a:pt x="663575" y="198119"/>
                </a:lnTo>
                <a:lnTo>
                  <a:pt x="660019" y="210312"/>
                </a:lnTo>
                <a:lnTo>
                  <a:pt x="709695" y="210312"/>
                </a:lnTo>
                <a:lnTo>
                  <a:pt x="660654" y="164083"/>
                </a:lnTo>
                <a:close/>
              </a:path>
              <a:path w="722629" h="237489">
                <a:moveTo>
                  <a:pt x="3556" y="0"/>
                </a:moveTo>
                <a:lnTo>
                  <a:pt x="0" y="12191"/>
                </a:lnTo>
                <a:lnTo>
                  <a:pt x="647844" y="206657"/>
                </a:lnTo>
                <a:lnTo>
                  <a:pt x="651503" y="194496"/>
                </a:lnTo>
                <a:lnTo>
                  <a:pt x="355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68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90"/>
    </mc:Choice>
    <mc:Fallback xmlns="">
      <p:transition spd="slow" advTm="54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0872" y="3517391"/>
            <a:ext cx="7043928" cy="3112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15200" y="5029200"/>
            <a:ext cx="303530" cy="304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6051" y="3165728"/>
            <a:ext cx="3081020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0" marR="5080" indent="-414655">
              <a:lnSpc>
                <a:spcPct val="100000"/>
              </a:lnSpc>
              <a:tabLst>
                <a:tab pos="1496060" algn="l"/>
                <a:tab pos="2510155" algn="l"/>
              </a:tabLst>
            </a:pPr>
            <a:r>
              <a:rPr sz="1600" b="1" spc="-5" dirty="0">
                <a:latin typeface="Arial"/>
                <a:cs typeface="Arial"/>
              </a:rPr>
              <a:t>Creazione Creazione Creazione  A	B	C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8120" y="3124200"/>
            <a:ext cx="975360" cy="581025"/>
          </a:xfrm>
          <a:custGeom>
            <a:avLst/>
            <a:gdLst/>
            <a:ahLst/>
            <a:cxnLst/>
            <a:rect l="l" t="t" r="r" b="b"/>
            <a:pathLst>
              <a:path w="975360" h="581025">
                <a:moveTo>
                  <a:pt x="0" y="580644"/>
                </a:moveTo>
                <a:lnTo>
                  <a:pt x="975360" y="580644"/>
                </a:lnTo>
                <a:lnTo>
                  <a:pt x="975360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7528" y="3165728"/>
            <a:ext cx="799465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8295" marR="5080" indent="-316230">
              <a:lnSpc>
                <a:spcPct val="100000"/>
              </a:lnSpc>
            </a:pPr>
            <a:r>
              <a:rPr sz="1600" b="1" spc="-130" dirty="0">
                <a:latin typeface="Arial"/>
                <a:cs typeface="Arial"/>
              </a:rPr>
              <a:t>T</a:t>
            </a:r>
            <a:r>
              <a:rPr sz="1600" b="1" spc="-5" dirty="0">
                <a:latin typeface="Arial"/>
                <a:cs typeface="Arial"/>
              </a:rPr>
              <a:t>ermina  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66132" y="2743200"/>
            <a:ext cx="1153795" cy="581025"/>
          </a:xfrm>
          <a:custGeom>
            <a:avLst/>
            <a:gdLst/>
            <a:ahLst/>
            <a:cxnLst/>
            <a:rect l="l" t="t" r="r" b="b"/>
            <a:pathLst>
              <a:path w="1153795" h="581025">
                <a:moveTo>
                  <a:pt x="0" y="580644"/>
                </a:moveTo>
                <a:lnTo>
                  <a:pt x="1153667" y="580644"/>
                </a:lnTo>
                <a:lnTo>
                  <a:pt x="1153667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8442" y="572261"/>
            <a:ext cx="8416925" cy="247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Si cerca uno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libero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contiguo abbastanza grande, e 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vi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carica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processo. Con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creazione/terminazione 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si creano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dei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“buchi” non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contigui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grandezza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variabile. Può verificarsi una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situazione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cui un nuovo 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deve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essere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creato, 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totale ci  sarebbe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abbastanza memoria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caricarlo, ma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questa è formata 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da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molti frammenti non contigui: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ha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frammentazione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esterna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, cioè  spazi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non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assegnati, troppo piccoli per essere</a:t>
            </a:r>
            <a:r>
              <a:rPr sz="2000" b="1" spc="-1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utilizzati</a:t>
            </a:r>
            <a:endParaRPr sz="2000">
              <a:latin typeface="Arial"/>
              <a:cs typeface="Arial"/>
            </a:endParaRPr>
          </a:p>
          <a:p>
            <a:pPr marL="4669790">
              <a:lnSpc>
                <a:spcPct val="100000"/>
              </a:lnSpc>
              <a:spcBef>
                <a:spcPts val="615"/>
              </a:spcBef>
            </a:pPr>
            <a:r>
              <a:rPr sz="1600" b="1" spc="-5" dirty="0">
                <a:latin typeface="Arial"/>
                <a:cs typeface="Arial"/>
              </a:rPr>
              <a:t>Creazione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2194" y="3028569"/>
            <a:ext cx="16065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57064" y="3270630"/>
            <a:ext cx="99441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Crea</a:t>
            </a:r>
            <a:r>
              <a:rPr sz="1600" b="1" dirty="0">
                <a:latin typeface="Arial"/>
                <a:cs typeface="Arial"/>
              </a:rPr>
              <a:t>z</a:t>
            </a:r>
            <a:r>
              <a:rPr sz="1600" b="1" spc="-5" dirty="0">
                <a:latin typeface="Arial"/>
                <a:cs typeface="Arial"/>
              </a:rPr>
              <a:t>io</a:t>
            </a:r>
            <a:r>
              <a:rPr sz="1600" b="1" spc="-15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68544" y="3514470"/>
            <a:ext cx="17208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33008" y="3165728"/>
            <a:ext cx="799465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120" marR="5080" indent="-313055">
              <a:lnSpc>
                <a:spcPct val="100000"/>
              </a:lnSpc>
            </a:pPr>
            <a:r>
              <a:rPr sz="1600" b="1" spc="-130" dirty="0">
                <a:latin typeface="Arial"/>
                <a:cs typeface="Arial"/>
              </a:rPr>
              <a:t>T</a:t>
            </a:r>
            <a:r>
              <a:rPr sz="1600" b="1" spc="-5" dirty="0">
                <a:latin typeface="Arial"/>
                <a:cs typeface="Arial"/>
              </a:rPr>
              <a:t>ermina  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48856" y="3124200"/>
            <a:ext cx="1324610" cy="584200"/>
          </a:xfrm>
          <a:prstGeom prst="rect">
            <a:avLst/>
          </a:prstGeom>
          <a:solidFill>
            <a:srgbClr val="66FF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594360" marR="92710" indent="-492759">
              <a:lnSpc>
                <a:spcPct val="100000"/>
              </a:lnSpc>
              <a:spcBef>
                <a:spcPts val="325"/>
              </a:spcBef>
            </a:pPr>
            <a:r>
              <a:rPr sz="1600" b="1" spc="-55" dirty="0">
                <a:latin typeface="Arial"/>
                <a:cs typeface="Arial"/>
              </a:rPr>
              <a:t>A</a:t>
            </a:r>
            <a:r>
              <a:rPr sz="1600" b="1" spc="-5" dirty="0">
                <a:latin typeface="Arial"/>
                <a:cs typeface="Arial"/>
              </a:rPr>
              <a:t>llocazi</a:t>
            </a:r>
            <a:r>
              <a:rPr sz="1600" b="1" dirty="0">
                <a:latin typeface="Arial"/>
                <a:cs typeface="Arial"/>
              </a:rPr>
              <a:t>o</a:t>
            </a:r>
            <a:r>
              <a:rPr sz="1600" b="1" spc="-5" dirty="0">
                <a:latin typeface="Arial"/>
                <a:cs typeface="Arial"/>
              </a:rPr>
              <a:t>ne  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54190" y="2819408"/>
            <a:ext cx="444500" cy="304800"/>
          </a:xfrm>
          <a:custGeom>
            <a:avLst/>
            <a:gdLst/>
            <a:ahLst/>
            <a:cxnLst/>
            <a:rect l="l" t="t" r="r" b="b"/>
            <a:pathLst>
              <a:path w="444500" h="304800">
                <a:moveTo>
                  <a:pt x="444245" y="203191"/>
                </a:moveTo>
                <a:lnTo>
                  <a:pt x="108965" y="203191"/>
                </a:lnTo>
                <a:lnTo>
                  <a:pt x="293369" y="304791"/>
                </a:lnTo>
                <a:lnTo>
                  <a:pt x="444245" y="203191"/>
                </a:lnTo>
                <a:close/>
              </a:path>
              <a:path w="444500" h="304800">
                <a:moveTo>
                  <a:pt x="90031" y="0"/>
                </a:moveTo>
                <a:lnTo>
                  <a:pt x="45102" y="2626"/>
                </a:lnTo>
                <a:lnTo>
                  <a:pt x="0" y="12691"/>
                </a:lnTo>
                <a:lnTo>
                  <a:pt x="43331" y="30083"/>
                </a:lnTo>
                <a:lnTo>
                  <a:pt x="83001" y="54037"/>
                </a:lnTo>
                <a:lnTo>
                  <a:pt x="118395" y="83938"/>
                </a:lnTo>
                <a:lnTo>
                  <a:pt x="148900" y="119174"/>
                </a:lnTo>
                <a:lnTo>
                  <a:pt x="173901" y="159129"/>
                </a:lnTo>
                <a:lnTo>
                  <a:pt x="192785" y="203191"/>
                </a:lnTo>
                <a:lnTo>
                  <a:pt x="360425" y="203191"/>
                </a:lnTo>
                <a:lnTo>
                  <a:pt x="341727" y="159387"/>
                </a:lnTo>
                <a:lnTo>
                  <a:pt x="317333" y="120115"/>
                </a:lnTo>
                <a:lnTo>
                  <a:pt x="287934" y="85738"/>
                </a:lnTo>
                <a:lnTo>
                  <a:pt x="254221" y="56619"/>
                </a:lnTo>
                <a:lnTo>
                  <a:pt x="216884" y="33122"/>
                </a:lnTo>
                <a:lnTo>
                  <a:pt x="176613" y="15611"/>
                </a:lnTo>
                <a:lnTo>
                  <a:pt x="134099" y="4449"/>
                </a:lnTo>
                <a:lnTo>
                  <a:pt x="90031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77000" y="2819400"/>
            <a:ext cx="461009" cy="304800"/>
          </a:xfrm>
          <a:custGeom>
            <a:avLst/>
            <a:gdLst/>
            <a:ahLst/>
            <a:cxnLst/>
            <a:rect l="l" t="t" r="r" b="b"/>
            <a:pathLst>
              <a:path w="461009" h="304800">
                <a:moveTo>
                  <a:pt x="461009" y="0"/>
                </a:moveTo>
                <a:lnTo>
                  <a:pt x="293370" y="0"/>
                </a:lnTo>
                <a:lnTo>
                  <a:pt x="245777" y="3990"/>
                </a:lnTo>
                <a:lnTo>
                  <a:pt x="200631" y="15544"/>
                </a:lnTo>
                <a:lnTo>
                  <a:pt x="158537" y="34032"/>
                </a:lnTo>
                <a:lnTo>
                  <a:pt x="120097" y="58826"/>
                </a:lnTo>
                <a:lnTo>
                  <a:pt x="85915" y="89296"/>
                </a:lnTo>
                <a:lnTo>
                  <a:pt x="56595" y="124815"/>
                </a:lnTo>
                <a:lnTo>
                  <a:pt x="32740" y="164753"/>
                </a:lnTo>
                <a:lnTo>
                  <a:pt x="14953" y="208483"/>
                </a:lnTo>
                <a:lnTo>
                  <a:pt x="3838" y="255374"/>
                </a:lnTo>
                <a:lnTo>
                  <a:pt x="0" y="304800"/>
                </a:lnTo>
                <a:lnTo>
                  <a:pt x="167640" y="304800"/>
                </a:lnTo>
                <a:lnTo>
                  <a:pt x="171478" y="255374"/>
                </a:lnTo>
                <a:lnTo>
                  <a:pt x="182593" y="208483"/>
                </a:lnTo>
                <a:lnTo>
                  <a:pt x="200380" y="164753"/>
                </a:lnTo>
                <a:lnTo>
                  <a:pt x="224235" y="124815"/>
                </a:lnTo>
                <a:lnTo>
                  <a:pt x="253555" y="89296"/>
                </a:lnTo>
                <a:lnTo>
                  <a:pt x="287737" y="58826"/>
                </a:lnTo>
                <a:lnTo>
                  <a:pt x="326177" y="34032"/>
                </a:lnTo>
                <a:lnTo>
                  <a:pt x="368271" y="15544"/>
                </a:lnTo>
                <a:lnTo>
                  <a:pt x="413417" y="3990"/>
                </a:lnTo>
                <a:lnTo>
                  <a:pt x="461009" y="0"/>
                </a:lnTo>
                <a:close/>
              </a:path>
            </a:pathLst>
          </a:custGeom>
          <a:solidFill>
            <a:srgbClr val="00A3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77000" y="2819400"/>
            <a:ext cx="821690" cy="304800"/>
          </a:xfrm>
          <a:custGeom>
            <a:avLst/>
            <a:gdLst/>
            <a:ahLst/>
            <a:cxnLst/>
            <a:rect l="l" t="t" r="r" b="b"/>
            <a:pathLst>
              <a:path w="821690" h="304800">
                <a:moveTo>
                  <a:pt x="461009" y="0"/>
                </a:moveTo>
                <a:lnTo>
                  <a:pt x="413417" y="3990"/>
                </a:lnTo>
                <a:lnTo>
                  <a:pt x="368271" y="15544"/>
                </a:lnTo>
                <a:lnTo>
                  <a:pt x="326177" y="34032"/>
                </a:lnTo>
                <a:lnTo>
                  <a:pt x="287737" y="58826"/>
                </a:lnTo>
                <a:lnTo>
                  <a:pt x="253555" y="89296"/>
                </a:lnTo>
                <a:lnTo>
                  <a:pt x="224235" y="124815"/>
                </a:lnTo>
                <a:lnTo>
                  <a:pt x="200380" y="164753"/>
                </a:lnTo>
                <a:lnTo>
                  <a:pt x="182593" y="208483"/>
                </a:lnTo>
                <a:lnTo>
                  <a:pt x="171478" y="255374"/>
                </a:lnTo>
                <a:lnTo>
                  <a:pt x="167640" y="304800"/>
                </a:lnTo>
                <a:lnTo>
                  <a:pt x="0" y="304800"/>
                </a:lnTo>
                <a:lnTo>
                  <a:pt x="3838" y="255374"/>
                </a:lnTo>
                <a:lnTo>
                  <a:pt x="14953" y="208483"/>
                </a:lnTo>
                <a:lnTo>
                  <a:pt x="32740" y="164753"/>
                </a:lnTo>
                <a:lnTo>
                  <a:pt x="56595" y="124815"/>
                </a:lnTo>
                <a:lnTo>
                  <a:pt x="85915" y="89296"/>
                </a:lnTo>
                <a:lnTo>
                  <a:pt x="120097" y="58826"/>
                </a:lnTo>
                <a:lnTo>
                  <a:pt x="158537" y="34032"/>
                </a:lnTo>
                <a:lnTo>
                  <a:pt x="200631" y="15544"/>
                </a:lnTo>
                <a:lnTo>
                  <a:pt x="245777" y="3990"/>
                </a:lnTo>
                <a:lnTo>
                  <a:pt x="293370" y="0"/>
                </a:lnTo>
                <a:lnTo>
                  <a:pt x="461009" y="0"/>
                </a:lnTo>
                <a:lnTo>
                  <a:pt x="506894" y="3735"/>
                </a:lnTo>
                <a:lnTo>
                  <a:pt x="550860" y="14622"/>
                </a:lnTo>
                <a:lnTo>
                  <a:pt x="592251" y="32180"/>
                </a:lnTo>
                <a:lnTo>
                  <a:pt x="630412" y="55927"/>
                </a:lnTo>
                <a:lnTo>
                  <a:pt x="664685" y="85383"/>
                </a:lnTo>
                <a:lnTo>
                  <a:pt x="694414" y="120068"/>
                </a:lnTo>
                <a:lnTo>
                  <a:pt x="718943" y="159500"/>
                </a:lnTo>
                <a:lnTo>
                  <a:pt x="737616" y="203200"/>
                </a:lnTo>
                <a:lnTo>
                  <a:pt x="821435" y="203200"/>
                </a:lnTo>
                <a:lnTo>
                  <a:pt x="670559" y="304800"/>
                </a:lnTo>
                <a:lnTo>
                  <a:pt x="486155" y="203200"/>
                </a:lnTo>
                <a:lnTo>
                  <a:pt x="569976" y="203200"/>
                </a:lnTo>
                <a:lnTo>
                  <a:pt x="551091" y="159138"/>
                </a:lnTo>
                <a:lnTo>
                  <a:pt x="526090" y="119182"/>
                </a:lnTo>
                <a:lnTo>
                  <a:pt x="495585" y="83947"/>
                </a:lnTo>
                <a:lnTo>
                  <a:pt x="460191" y="54045"/>
                </a:lnTo>
                <a:lnTo>
                  <a:pt x="420521" y="30091"/>
                </a:lnTo>
                <a:lnTo>
                  <a:pt x="377190" y="127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78230" y="38100"/>
            <a:ext cx="723392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dirty="0"/>
              <a:t>Allocazione </a:t>
            </a:r>
            <a:r>
              <a:rPr u="none" spc="-5" dirty="0"/>
              <a:t>spazio </a:t>
            </a:r>
            <a:r>
              <a:rPr u="none" dirty="0"/>
              <a:t>in </a:t>
            </a:r>
            <a:r>
              <a:rPr u="none" spc="-5" dirty="0"/>
              <a:t>memoria: partizioni</a:t>
            </a:r>
            <a:r>
              <a:rPr u="none" spc="-50" dirty="0"/>
              <a:t> </a:t>
            </a:r>
            <a:r>
              <a:rPr u="none" dirty="0"/>
              <a:t>variabili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69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57"/>
    </mc:Choice>
    <mc:Fallback xmlns="">
      <p:transition spd="slow" advTm="94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19400" y="2667000"/>
            <a:ext cx="1153795" cy="581025"/>
          </a:xfrm>
          <a:custGeom>
            <a:avLst/>
            <a:gdLst/>
            <a:ahLst/>
            <a:cxnLst/>
            <a:rect l="l" t="t" r="r" b="b"/>
            <a:pathLst>
              <a:path w="1153795" h="581025">
                <a:moveTo>
                  <a:pt x="0" y="580644"/>
                </a:moveTo>
                <a:lnTo>
                  <a:pt x="1153668" y="580644"/>
                </a:lnTo>
                <a:lnTo>
                  <a:pt x="1153668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99410" y="2708275"/>
            <a:ext cx="995044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Creazio</a:t>
            </a:r>
            <a:r>
              <a:rPr sz="1600" b="1" spc="-15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0890" y="2952369"/>
            <a:ext cx="17208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39621" y="85978"/>
            <a:ext cx="606615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dirty="0"/>
              <a:t>COME </a:t>
            </a:r>
            <a:r>
              <a:rPr u="none" spc="-5" dirty="0"/>
              <a:t>RISOLVERE </a:t>
            </a:r>
            <a:r>
              <a:rPr u="none" dirty="0"/>
              <a:t>IL </a:t>
            </a:r>
            <a:r>
              <a:rPr u="none" spc="-5" dirty="0"/>
              <a:t>PROBLEMA</a:t>
            </a:r>
            <a:r>
              <a:rPr u="none" spc="-45" dirty="0"/>
              <a:t> </a:t>
            </a:r>
            <a:r>
              <a:rPr u="none" spc="-5" dirty="0"/>
              <a:t>DELLA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340" y="451739"/>
            <a:ext cx="8416925" cy="2331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7875">
              <a:lnSpc>
                <a:spcPts val="2750"/>
              </a:lnSpc>
            </a:pP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FRAMMENTAZIONE</a:t>
            </a:r>
            <a:r>
              <a:rPr sz="2400" b="1" spc="-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ESTERNA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ts val="2275"/>
              </a:lnSpc>
              <a:buFont typeface="Arial"/>
              <a:buChar char="•"/>
              <a:tabLst>
                <a:tab pos="171450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Effettuando periodicamente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compattazione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della</a:t>
            </a:r>
            <a:r>
              <a:rPr sz="2000" b="1" spc="-1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71450" algn="l"/>
              </a:tabLst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Utilizzando 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disco come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“deposito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temporaneo”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processi ed  effettuando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swapping: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posso fare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swap out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per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fare spazio ad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uno nuovo,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fare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swap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quando si libera  nuovamente dello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spazio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terminazione 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processo o  perchè   ho   creato   spazio   facendo  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swap  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out 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qualche  </a:t>
            </a:r>
            <a:r>
              <a:rPr sz="2000" b="1" spc="3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altro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340" y="2766567"/>
            <a:ext cx="131445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0600" y="3505200"/>
            <a:ext cx="7043928" cy="3112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6200" y="3124200"/>
            <a:ext cx="1122045" cy="581025"/>
          </a:xfrm>
          <a:custGeom>
            <a:avLst/>
            <a:gdLst/>
            <a:ahLst/>
            <a:cxnLst/>
            <a:rect l="l" t="t" r="r" b="b"/>
            <a:pathLst>
              <a:path w="1122045" h="581025">
                <a:moveTo>
                  <a:pt x="0" y="580644"/>
                </a:moveTo>
                <a:lnTo>
                  <a:pt x="1121664" y="580644"/>
                </a:lnTo>
                <a:lnTo>
                  <a:pt x="1121664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16051" y="3165728"/>
            <a:ext cx="411226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Creazione  Creazione Creazione </a:t>
            </a:r>
            <a:r>
              <a:rPr sz="1600" b="1" spc="5" dirty="0">
                <a:latin typeface="Arial"/>
                <a:cs typeface="Arial"/>
              </a:rPr>
              <a:t>Swap</a:t>
            </a:r>
            <a:r>
              <a:rPr sz="1600" b="1" spc="10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Out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0579" y="3409569"/>
            <a:ext cx="3307079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81405" algn="l"/>
                <a:tab pos="2095500" algn="l"/>
                <a:tab pos="3147695" algn="l"/>
              </a:tabLst>
            </a:pPr>
            <a:r>
              <a:rPr sz="1600" b="1" spc="-5" dirty="0">
                <a:latin typeface="Arial"/>
                <a:cs typeface="Arial"/>
              </a:rPr>
              <a:t>A	B	C	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87034" y="3165728"/>
            <a:ext cx="215074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latin typeface="Arial"/>
                <a:cs typeface="Arial"/>
              </a:rPr>
              <a:t>Terminazione </a:t>
            </a:r>
            <a:r>
              <a:rPr sz="1600" b="1" spc="5" dirty="0">
                <a:latin typeface="Arial"/>
                <a:cs typeface="Arial"/>
              </a:rPr>
              <a:t>Swap</a:t>
            </a:r>
            <a:r>
              <a:rPr sz="1600" b="1" spc="-5" dirty="0">
                <a:latin typeface="Arial"/>
                <a:cs typeface="Arial"/>
              </a:rPr>
              <a:t> 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58788" y="3409569"/>
            <a:ext cx="127254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12520" algn="l"/>
              </a:tabLst>
            </a:pPr>
            <a:r>
              <a:rPr sz="1600" b="1" spc="-5" dirty="0">
                <a:latin typeface="Arial"/>
                <a:cs typeface="Arial"/>
              </a:rPr>
              <a:t>B	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48200" y="2819400"/>
            <a:ext cx="771525" cy="285750"/>
          </a:xfrm>
          <a:custGeom>
            <a:avLst/>
            <a:gdLst/>
            <a:ahLst/>
            <a:cxnLst/>
            <a:rect l="l" t="t" r="r" b="b"/>
            <a:pathLst>
              <a:path w="771525" h="285750">
                <a:moveTo>
                  <a:pt x="771525" y="190500"/>
                </a:moveTo>
                <a:lnTo>
                  <a:pt x="428625" y="190500"/>
                </a:lnTo>
                <a:lnTo>
                  <a:pt x="600075" y="285750"/>
                </a:lnTo>
                <a:lnTo>
                  <a:pt x="771525" y="190500"/>
                </a:lnTo>
                <a:close/>
              </a:path>
              <a:path w="771525" h="285750">
                <a:moveTo>
                  <a:pt x="342900" y="0"/>
                </a:moveTo>
                <a:lnTo>
                  <a:pt x="281268" y="3070"/>
                </a:lnTo>
                <a:lnTo>
                  <a:pt x="223259" y="11924"/>
                </a:lnTo>
                <a:lnTo>
                  <a:pt x="169841" y="26020"/>
                </a:lnTo>
                <a:lnTo>
                  <a:pt x="121982" y="44821"/>
                </a:lnTo>
                <a:lnTo>
                  <a:pt x="80652" y="67785"/>
                </a:lnTo>
                <a:lnTo>
                  <a:pt x="46820" y="94375"/>
                </a:lnTo>
                <a:lnTo>
                  <a:pt x="21455" y="124050"/>
                </a:lnTo>
                <a:lnTo>
                  <a:pt x="0" y="190500"/>
                </a:lnTo>
                <a:lnTo>
                  <a:pt x="171450" y="190500"/>
                </a:lnTo>
                <a:lnTo>
                  <a:pt x="180185" y="160404"/>
                </a:lnTo>
                <a:lnTo>
                  <a:pt x="204514" y="134258"/>
                </a:lnTo>
                <a:lnTo>
                  <a:pt x="241621" y="113635"/>
                </a:lnTo>
                <a:lnTo>
                  <a:pt x="288688" y="100108"/>
                </a:lnTo>
                <a:lnTo>
                  <a:pt x="342900" y="95250"/>
                </a:lnTo>
                <a:lnTo>
                  <a:pt x="639727" y="95250"/>
                </a:lnTo>
                <a:lnTo>
                  <a:pt x="638979" y="94375"/>
                </a:lnTo>
                <a:lnTo>
                  <a:pt x="605147" y="67785"/>
                </a:lnTo>
                <a:lnTo>
                  <a:pt x="563817" y="44821"/>
                </a:lnTo>
                <a:lnTo>
                  <a:pt x="515958" y="26020"/>
                </a:lnTo>
                <a:lnTo>
                  <a:pt x="462540" y="11924"/>
                </a:lnTo>
                <a:lnTo>
                  <a:pt x="404531" y="3070"/>
                </a:lnTo>
                <a:lnTo>
                  <a:pt x="342900" y="0"/>
                </a:lnTo>
                <a:close/>
              </a:path>
              <a:path w="771525" h="285750">
                <a:moveTo>
                  <a:pt x="639727" y="95250"/>
                </a:moveTo>
                <a:lnTo>
                  <a:pt x="342900" y="95250"/>
                </a:lnTo>
                <a:lnTo>
                  <a:pt x="397062" y="100108"/>
                </a:lnTo>
                <a:lnTo>
                  <a:pt x="444124" y="113635"/>
                </a:lnTo>
                <a:lnTo>
                  <a:pt x="481248" y="134258"/>
                </a:lnTo>
                <a:lnTo>
                  <a:pt x="505602" y="160404"/>
                </a:lnTo>
                <a:lnTo>
                  <a:pt x="514350" y="190500"/>
                </a:lnTo>
                <a:lnTo>
                  <a:pt x="685800" y="190500"/>
                </a:lnTo>
                <a:lnTo>
                  <a:pt x="680274" y="156271"/>
                </a:lnTo>
                <a:lnTo>
                  <a:pt x="664344" y="124050"/>
                </a:lnTo>
                <a:lnTo>
                  <a:pt x="639727" y="9525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48200" y="2819400"/>
            <a:ext cx="771525" cy="285750"/>
          </a:xfrm>
          <a:custGeom>
            <a:avLst/>
            <a:gdLst/>
            <a:ahLst/>
            <a:cxnLst/>
            <a:rect l="l" t="t" r="r" b="b"/>
            <a:pathLst>
              <a:path w="771525" h="285750">
                <a:moveTo>
                  <a:pt x="514350" y="190500"/>
                </a:moveTo>
                <a:lnTo>
                  <a:pt x="481248" y="134258"/>
                </a:lnTo>
                <a:lnTo>
                  <a:pt x="444124" y="113635"/>
                </a:lnTo>
                <a:lnTo>
                  <a:pt x="397062" y="100108"/>
                </a:lnTo>
                <a:lnTo>
                  <a:pt x="342900" y="95250"/>
                </a:lnTo>
                <a:lnTo>
                  <a:pt x="288688" y="100108"/>
                </a:lnTo>
                <a:lnTo>
                  <a:pt x="241621" y="113635"/>
                </a:lnTo>
                <a:lnTo>
                  <a:pt x="204514" y="134258"/>
                </a:lnTo>
                <a:lnTo>
                  <a:pt x="180185" y="160404"/>
                </a:lnTo>
                <a:lnTo>
                  <a:pt x="171450" y="190500"/>
                </a:lnTo>
                <a:lnTo>
                  <a:pt x="0" y="190500"/>
                </a:lnTo>
                <a:lnTo>
                  <a:pt x="21455" y="124050"/>
                </a:lnTo>
                <a:lnTo>
                  <a:pt x="46820" y="94375"/>
                </a:lnTo>
                <a:lnTo>
                  <a:pt x="80652" y="67785"/>
                </a:lnTo>
                <a:lnTo>
                  <a:pt x="121982" y="44821"/>
                </a:lnTo>
                <a:lnTo>
                  <a:pt x="169841" y="26020"/>
                </a:lnTo>
                <a:lnTo>
                  <a:pt x="223259" y="11924"/>
                </a:lnTo>
                <a:lnTo>
                  <a:pt x="281268" y="3070"/>
                </a:lnTo>
                <a:lnTo>
                  <a:pt x="342900" y="0"/>
                </a:lnTo>
                <a:lnTo>
                  <a:pt x="404531" y="3070"/>
                </a:lnTo>
                <a:lnTo>
                  <a:pt x="462540" y="11924"/>
                </a:lnTo>
                <a:lnTo>
                  <a:pt x="515958" y="26020"/>
                </a:lnTo>
                <a:lnTo>
                  <a:pt x="563817" y="44821"/>
                </a:lnTo>
                <a:lnTo>
                  <a:pt x="605147" y="67785"/>
                </a:lnTo>
                <a:lnTo>
                  <a:pt x="638979" y="94375"/>
                </a:lnTo>
                <a:lnTo>
                  <a:pt x="664344" y="124050"/>
                </a:lnTo>
                <a:lnTo>
                  <a:pt x="685800" y="190500"/>
                </a:lnTo>
                <a:lnTo>
                  <a:pt x="771525" y="190500"/>
                </a:lnTo>
                <a:lnTo>
                  <a:pt x="600075" y="285750"/>
                </a:lnTo>
                <a:lnTo>
                  <a:pt x="428625" y="190500"/>
                </a:lnTo>
                <a:lnTo>
                  <a:pt x="51435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10400" y="2895600"/>
            <a:ext cx="771525" cy="285750"/>
          </a:xfrm>
          <a:custGeom>
            <a:avLst/>
            <a:gdLst/>
            <a:ahLst/>
            <a:cxnLst/>
            <a:rect l="l" t="t" r="r" b="b"/>
            <a:pathLst>
              <a:path w="771525" h="285750">
                <a:moveTo>
                  <a:pt x="771525" y="190500"/>
                </a:moveTo>
                <a:lnTo>
                  <a:pt x="428625" y="190500"/>
                </a:lnTo>
                <a:lnTo>
                  <a:pt x="600075" y="285750"/>
                </a:lnTo>
                <a:lnTo>
                  <a:pt x="771525" y="190500"/>
                </a:lnTo>
                <a:close/>
              </a:path>
              <a:path w="771525" h="285750">
                <a:moveTo>
                  <a:pt x="342900" y="0"/>
                </a:moveTo>
                <a:lnTo>
                  <a:pt x="281268" y="3070"/>
                </a:lnTo>
                <a:lnTo>
                  <a:pt x="223259" y="11924"/>
                </a:lnTo>
                <a:lnTo>
                  <a:pt x="169841" y="26020"/>
                </a:lnTo>
                <a:lnTo>
                  <a:pt x="121982" y="44821"/>
                </a:lnTo>
                <a:lnTo>
                  <a:pt x="80652" y="67785"/>
                </a:lnTo>
                <a:lnTo>
                  <a:pt x="46820" y="94375"/>
                </a:lnTo>
                <a:lnTo>
                  <a:pt x="21455" y="124050"/>
                </a:lnTo>
                <a:lnTo>
                  <a:pt x="0" y="190500"/>
                </a:lnTo>
                <a:lnTo>
                  <a:pt x="171450" y="190500"/>
                </a:lnTo>
                <a:lnTo>
                  <a:pt x="180185" y="160404"/>
                </a:lnTo>
                <a:lnTo>
                  <a:pt x="204514" y="134258"/>
                </a:lnTo>
                <a:lnTo>
                  <a:pt x="241621" y="113635"/>
                </a:lnTo>
                <a:lnTo>
                  <a:pt x="288688" y="100108"/>
                </a:lnTo>
                <a:lnTo>
                  <a:pt x="342900" y="95250"/>
                </a:lnTo>
                <a:lnTo>
                  <a:pt x="639727" y="95250"/>
                </a:lnTo>
                <a:lnTo>
                  <a:pt x="638979" y="94375"/>
                </a:lnTo>
                <a:lnTo>
                  <a:pt x="605147" y="67785"/>
                </a:lnTo>
                <a:lnTo>
                  <a:pt x="563817" y="44821"/>
                </a:lnTo>
                <a:lnTo>
                  <a:pt x="515958" y="26020"/>
                </a:lnTo>
                <a:lnTo>
                  <a:pt x="462540" y="11924"/>
                </a:lnTo>
                <a:lnTo>
                  <a:pt x="404531" y="3070"/>
                </a:lnTo>
                <a:lnTo>
                  <a:pt x="342900" y="0"/>
                </a:lnTo>
                <a:close/>
              </a:path>
              <a:path w="771525" h="285750">
                <a:moveTo>
                  <a:pt x="639727" y="95250"/>
                </a:moveTo>
                <a:lnTo>
                  <a:pt x="342900" y="95250"/>
                </a:lnTo>
                <a:lnTo>
                  <a:pt x="397062" y="100108"/>
                </a:lnTo>
                <a:lnTo>
                  <a:pt x="444124" y="113635"/>
                </a:lnTo>
                <a:lnTo>
                  <a:pt x="481248" y="134258"/>
                </a:lnTo>
                <a:lnTo>
                  <a:pt x="505602" y="160404"/>
                </a:lnTo>
                <a:lnTo>
                  <a:pt x="514350" y="190500"/>
                </a:lnTo>
                <a:lnTo>
                  <a:pt x="685800" y="190500"/>
                </a:lnTo>
                <a:lnTo>
                  <a:pt x="680274" y="156271"/>
                </a:lnTo>
                <a:lnTo>
                  <a:pt x="664344" y="124050"/>
                </a:lnTo>
                <a:lnTo>
                  <a:pt x="639727" y="9525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10400" y="2895600"/>
            <a:ext cx="771525" cy="285750"/>
          </a:xfrm>
          <a:custGeom>
            <a:avLst/>
            <a:gdLst/>
            <a:ahLst/>
            <a:cxnLst/>
            <a:rect l="l" t="t" r="r" b="b"/>
            <a:pathLst>
              <a:path w="771525" h="285750">
                <a:moveTo>
                  <a:pt x="514350" y="190500"/>
                </a:moveTo>
                <a:lnTo>
                  <a:pt x="481248" y="134258"/>
                </a:lnTo>
                <a:lnTo>
                  <a:pt x="444124" y="113635"/>
                </a:lnTo>
                <a:lnTo>
                  <a:pt x="397062" y="100108"/>
                </a:lnTo>
                <a:lnTo>
                  <a:pt x="342900" y="95250"/>
                </a:lnTo>
                <a:lnTo>
                  <a:pt x="288688" y="100108"/>
                </a:lnTo>
                <a:lnTo>
                  <a:pt x="241621" y="113635"/>
                </a:lnTo>
                <a:lnTo>
                  <a:pt x="204514" y="134258"/>
                </a:lnTo>
                <a:lnTo>
                  <a:pt x="180185" y="160404"/>
                </a:lnTo>
                <a:lnTo>
                  <a:pt x="171450" y="190500"/>
                </a:lnTo>
                <a:lnTo>
                  <a:pt x="0" y="190500"/>
                </a:lnTo>
                <a:lnTo>
                  <a:pt x="21455" y="124050"/>
                </a:lnTo>
                <a:lnTo>
                  <a:pt x="46820" y="94375"/>
                </a:lnTo>
                <a:lnTo>
                  <a:pt x="80652" y="67785"/>
                </a:lnTo>
                <a:lnTo>
                  <a:pt x="121982" y="44821"/>
                </a:lnTo>
                <a:lnTo>
                  <a:pt x="169841" y="26020"/>
                </a:lnTo>
                <a:lnTo>
                  <a:pt x="223259" y="11924"/>
                </a:lnTo>
                <a:lnTo>
                  <a:pt x="281268" y="3070"/>
                </a:lnTo>
                <a:lnTo>
                  <a:pt x="342900" y="0"/>
                </a:lnTo>
                <a:lnTo>
                  <a:pt x="404531" y="3070"/>
                </a:lnTo>
                <a:lnTo>
                  <a:pt x="462540" y="11924"/>
                </a:lnTo>
                <a:lnTo>
                  <a:pt x="515958" y="26020"/>
                </a:lnTo>
                <a:lnTo>
                  <a:pt x="563817" y="44821"/>
                </a:lnTo>
                <a:lnTo>
                  <a:pt x="605147" y="67785"/>
                </a:lnTo>
                <a:lnTo>
                  <a:pt x="638979" y="94375"/>
                </a:lnTo>
                <a:lnTo>
                  <a:pt x="664344" y="124050"/>
                </a:lnTo>
                <a:lnTo>
                  <a:pt x="685800" y="190500"/>
                </a:lnTo>
                <a:lnTo>
                  <a:pt x="771525" y="190500"/>
                </a:lnTo>
                <a:lnTo>
                  <a:pt x="600075" y="285750"/>
                </a:lnTo>
                <a:lnTo>
                  <a:pt x="428625" y="190500"/>
                </a:lnTo>
                <a:lnTo>
                  <a:pt x="51435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44440" y="3153155"/>
            <a:ext cx="952500" cy="581025"/>
          </a:xfrm>
          <a:custGeom>
            <a:avLst/>
            <a:gdLst/>
            <a:ahLst/>
            <a:cxnLst/>
            <a:rect l="l" t="t" r="r" b="b"/>
            <a:pathLst>
              <a:path w="952500" h="581025">
                <a:moveTo>
                  <a:pt x="0" y="580644"/>
                </a:moveTo>
                <a:lnTo>
                  <a:pt x="952500" y="580644"/>
                </a:lnTo>
                <a:lnTo>
                  <a:pt x="952500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26152" y="3194430"/>
            <a:ext cx="970915" cy="539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 marR="84455" indent="-311150">
              <a:lnSpc>
                <a:spcPct val="100000"/>
              </a:lnSpc>
            </a:pPr>
            <a:r>
              <a:rPr sz="1600" b="1" spc="5" dirty="0">
                <a:latin typeface="Arial"/>
                <a:cs typeface="Arial"/>
              </a:rPr>
              <a:t>Swap</a:t>
            </a:r>
            <a:r>
              <a:rPr sz="1600" b="1" spc="-1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  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70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24" name="Audio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17"/>
    </mc:Choice>
    <mc:Fallback xmlns="">
      <p:transition spd="slow" advTm="59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54150" algn="l"/>
                <a:tab pos="8546465" algn="l"/>
              </a:tabLst>
            </a:pPr>
            <a:r>
              <a:rPr dirty="0"/>
              <a:t> 	</a:t>
            </a:r>
            <a:r>
              <a:rPr spc="-5" dirty="0"/>
              <a:t>SEGMENTI A DIMENSIONE</a:t>
            </a:r>
            <a:r>
              <a:rPr spc="10" dirty="0"/>
              <a:t> </a:t>
            </a:r>
            <a:r>
              <a:rPr spc="-5" dirty="0"/>
              <a:t>VARIABILE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442" y="700913"/>
            <a:ext cx="8416290" cy="152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Se 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vi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sono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strutture dati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 possono crescere (come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heap dove  allocare dinamicamente strutture dati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 stack) conviene allocare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fin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dall’inizio più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spazio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quanto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richiesto inizialmente. Se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eccede  anche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quello,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 c’è un buco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contiguo,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oppure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devo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spostare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il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segmento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uno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spazio più grande, o ancora fare 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swap</a:t>
            </a:r>
            <a:r>
              <a:rPr sz="2000" b="1" spc="-1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out.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38755" y="2581655"/>
            <a:ext cx="5241036" cy="3870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71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07"/>
    </mc:Choice>
    <mc:Fallback xmlns="">
      <p:transition spd="slow" advTm="59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1318" y="85978"/>
            <a:ext cx="674052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-5" dirty="0"/>
              <a:t>ALGORITMI </a:t>
            </a:r>
            <a:r>
              <a:rPr u="none" dirty="0"/>
              <a:t>DI </a:t>
            </a:r>
            <a:r>
              <a:rPr u="none" spc="-5" dirty="0"/>
              <a:t>ALLOCAZIONE DELLO</a:t>
            </a:r>
            <a:r>
              <a:rPr u="none" spc="-15" dirty="0"/>
              <a:t> </a:t>
            </a:r>
            <a:r>
              <a:rPr u="none" spc="-5" dirty="0"/>
              <a:t>SPAZIO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72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451739"/>
            <a:ext cx="8416925" cy="364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0489" algn="ctr">
              <a:lnSpc>
                <a:spcPct val="100000"/>
              </a:lnSpc>
            </a:pP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nell’organizzazione a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partizioni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variabili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65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ci sono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più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disponibili grandi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abbastanza 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caricare un </a:t>
            </a:r>
            <a:r>
              <a:rPr sz="2000" b="1" spc="5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nuovo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processo, quale si</a:t>
            </a:r>
            <a:r>
              <a:rPr sz="20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sceglie?</a:t>
            </a:r>
            <a:endParaRPr sz="2000">
              <a:latin typeface="Arial"/>
              <a:cs typeface="Arial"/>
            </a:endParaRPr>
          </a:p>
          <a:p>
            <a:pPr marL="203200" marR="7620" indent="-190500" algn="just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71450" algn="l"/>
              </a:tabLst>
            </a:pP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First fit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: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primo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grande abbastanza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partire dall’inizio della lista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degli spazi liberi (minimizza i tempi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</a:t>
            </a:r>
            <a:r>
              <a:rPr sz="2000" b="1" spc="-2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ricerca).</a:t>
            </a:r>
            <a:endParaRPr sz="2000">
              <a:latin typeface="Arial"/>
              <a:cs typeface="Arial"/>
            </a:endParaRPr>
          </a:p>
          <a:p>
            <a:pPr marL="170815" indent="-15811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71450" algn="l"/>
              </a:tabLst>
            </a:pP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Next</a:t>
            </a:r>
            <a:r>
              <a:rPr sz="2000" b="1" i="1" spc="3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fit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:</a:t>
            </a:r>
            <a:r>
              <a:rPr sz="2000" b="1" spc="3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</a:t>
            </a:r>
            <a:r>
              <a:rPr sz="2000" b="1" spc="2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primo</a:t>
            </a:r>
            <a:r>
              <a:rPr sz="2000" b="1" spc="3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grande</a:t>
            </a:r>
            <a:r>
              <a:rPr sz="2000" b="1" spc="3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abbastanza</a:t>
            </a:r>
            <a:r>
              <a:rPr sz="2000" b="1" spc="3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spc="3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partire</a:t>
            </a:r>
            <a:r>
              <a:rPr sz="2000" b="1" spc="3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dal</a:t>
            </a:r>
            <a:r>
              <a:rPr sz="2000" b="1" spc="2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punto</a:t>
            </a:r>
            <a:r>
              <a:rPr sz="2000" b="1" spc="3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della</a:t>
            </a:r>
            <a:r>
              <a:rPr sz="2000" b="1" spc="2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lista</a:t>
            </a:r>
            <a:endParaRPr sz="20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dove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era fermata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l’ultima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ricerca (la ricerca è</a:t>
            </a:r>
            <a:r>
              <a:rPr sz="2000" b="1" spc="-1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circolare).</a:t>
            </a:r>
            <a:endParaRPr sz="2000">
              <a:latin typeface="Arial"/>
              <a:cs typeface="Arial"/>
            </a:endParaRPr>
          </a:p>
          <a:p>
            <a:pPr marL="203200" marR="5080" indent="-190500" algn="just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71450" algn="l"/>
              </a:tabLst>
            </a:pP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Best fit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: lo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spazio 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meglio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adatta alle dimensioni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processo  (tale che la differenza fra la dimensione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 processo 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spazio  libero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sia  minima). 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Serve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evitare  di  occupare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   </a:t>
            </a:r>
            <a:r>
              <a:rPr sz="2000" b="1" spc="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troppo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1342" y="4078478"/>
            <a:ext cx="6622415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48765" algn="l"/>
                <a:tab pos="2548890" algn="l"/>
                <a:tab pos="3914140" algn="l"/>
                <a:tab pos="621347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pot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ebbero	es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ere	n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ces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	su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ces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amen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	per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840" y="4078478"/>
            <a:ext cx="1435735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8488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grandi	c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allocare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5854" y="4383278"/>
            <a:ext cx="709803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25550" algn="l"/>
                <a:tab pos="1774189" algn="l"/>
                <a:tab pos="2788285" algn="l"/>
                <a:tab pos="3281679" algn="l"/>
                <a:tab pos="3673475" algn="l"/>
                <a:tab pos="5182870" algn="l"/>
                <a:tab pos="5575935" algn="l"/>
                <a:tab pos="6505575" algn="l"/>
              </a:tabLst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pr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ces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ù	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rand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.	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	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	</a:t>
            </a: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ant</a:t>
            </a:r>
            <a:r>
              <a:rPr sz="2000" b="1" spc="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gg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o	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	cre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re	del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340" y="4688078"/>
            <a:ext cx="8416290" cy="1692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rimanenze troppo piccole per poter essere</a:t>
            </a:r>
            <a:r>
              <a:rPr sz="2000" b="1" spc="-1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utilizzate.</a:t>
            </a:r>
            <a:endParaRPr sz="2000">
              <a:latin typeface="Arial"/>
              <a:cs typeface="Arial"/>
            </a:endParaRPr>
          </a:p>
          <a:p>
            <a:pPr marL="203200" marR="5080" indent="-190500" algn="just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71450" algn="l"/>
              </a:tabLst>
            </a:pPr>
            <a:r>
              <a:rPr sz="2000" b="1" i="1" spc="-10" dirty="0">
                <a:solidFill>
                  <a:srgbClr val="333399"/>
                </a:solidFill>
                <a:latin typeface="Arial"/>
                <a:cs typeface="Arial"/>
              </a:rPr>
              <a:t>Worst </a:t>
            </a:r>
            <a:r>
              <a:rPr sz="2000" b="1" i="1" spc="-5" dirty="0">
                <a:solidFill>
                  <a:srgbClr val="333399"/>
                </a:solidFill>
                <a:latin typeface="Arial"/>
                <a:cs typeface="Arial"/>
              </a:rPr>
              <a:t>fit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: lo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che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peggio si adatta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alle dimensioni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del  processo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(tale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differenza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fra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dimensione del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processo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lo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libero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massima).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Serve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lasciare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spazi abbastanza  grandi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riuscire ancora ad</a:t>
            </a:r>
            <a:r>
              <a:rPr sz="20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utilizzarli.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07"/>
    </mc:Choice>
    <mc:Fallback xmlns="">
      <p:transition spd="slow" advTm="51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91205" y="85978"/>
            <a:ext cx="356362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-5" dirty="0"/>
              <a:t>Esempio </a:t>
            </a:r>
            <a:r>
              <a:rPr u="none" dirty="0"/>
              <a:t>di</a:t>
            </a:r>
            <a:r>
              <a:rPr u="none" spc="-30" dirty="0"/>
              <a:t> </a:t>
            </a:r>
            <a:r>
              <a:rPr u="none" spc="-5" dirty="0"/>
              <a:t>applicazione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73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063" y="451739"/>
            <a:ext cx="8836025" cy="196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3100">
              <a:lnSpc>
                <a:spcPct val="100000"/>
              </a:lnSpc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dei diversi algoritmi di</a:t>
            </a:r>
            <a:r>
              <a:rPr sz="2400" b="1" spc="-11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allocazione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memoria sono presenti i seguenti spazi</a:t>
            </a:r>
            <a:r>
              <a:rPr sz="2000" b="1" spc="-1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liberi: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100K,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500K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, </a:t>
            </a:r>
            <a:r>
              <a:rPr sz="2000" b="1" dirty="0">
                <a:solidFill>
                  <a:srgbClr val="33CC33"/>
                </a:solidFill>
                <a:latin typeface="Arial"/>
                <a:cs typeface="Arial"/>
              </a:rPr>
              <a:t>200K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, </a:t>
            </a:r>
            <a:r>
              <a:rPr sz="2000" b="1" dirty="0">
                <a:solidFill>
                  <a:srgbClr val="00CC99"/>
                </a:solidFill>
                <a:latin typeface="Arial"/>
                <a:cs typeface="Arial"/>
              </a:rPr>
              <a:t>300K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, </a:t>
            </a:r>
            <a:r>
              <a:rPr sz="2000" b="1" dirty="0">
                <a:solidFill>
                  <a:srgbClr val="FF9900"/>
                </a:solidFill>
                <a:latin typeface="Arial"/>
                <a:cs typeface="Arial"/>
              </a:rPr>
              <a:t>600K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(ordinati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base all’indirizzo di</a:t>
            </a:r>
            <a:r>
              <a:rPr sz="2000" b="1" spc="-2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partenza)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verrebbero allocati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i seguenti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processi: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P1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(212K), P2 (417K), P3  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(112K),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P4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(426K), utilizzando gli algoritmi First Fit, Best Fit 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Worst</a:t>
            </a:r>
            <a:r>
              <a:rPr sz="2000" b="1" spc="-2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Fit?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5889" y="2805767"/>
          <a:ext cx="8585214" cy="2937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6682"/>
                <a:gridCol w="2701462"/>
                <a:gridCol w="1004908"/>
                <a:gridCol w="3342162"/>
              </a:tblGrid>
              <a:tr h="919798">
                <a:tc>
                  <a:txBody>
                    <a:bodyPr/>
                    <a:lstStyle/>
                    <a:p>
                      <a:pPr marL="31750">
                        <a:lnSpc>
                          <a:spcPts val="2215"/>
                        </a:lnSpc>
                      </a:pP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First</a:t>
                      </a:r>
                      <a:r>
                        <a:rPr sz="2000" b="1" spc="-12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Fit: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23850">
                        <a:lnSpc>
                          <a:spcPts val="2215"/>
                        </a:lnSpc>
                      </a:pP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P1 in </a:t>
                      </a:r>
                      <a:r>
                        <a:rPr sz="20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500K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(rimane</a:t>
                      </a:r>
                      <a:r>
                        <a:rPr sz="2000" b="1" spc="-11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288K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),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2385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P3 in </a:t>
                      </a:r>
                      <a:r>
                        <a:rPr sz="20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288K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(rimane</a:t>
                      </a:r>
                      <a:r>
                        <a:rPr sz="2000" b="1" spc="-114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176K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),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ts val="2215"/>
                        </a:lnSpc>
                      </a:pP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P2 in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600K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(rimane</a:t>
                      </a:r>
                      <a:r>
                        <a:rPr sz="2000" b="1" spc="-10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183K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P4 deve</a:t>
                      </a:r>
                      <a:r>
                        <a:rPr sz="2000" b="1" spc="-5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attendere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09779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Best</a:t>
                      </a:r>
                      <a:r>
                        <a:rPr sz="2000" b="1" spc="-10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Fit: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4305" marB="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P1 in </a:t>
                      </a:r>
                      <a:r>
                        <a:rPr sz="2000" b="1" dirty="0">
                          <a:solidFill>
                            <a:srgbClr val="00CC99"/>
                          </a:solidFill>
                          <a:latin typeface="Arial"/>
                          <a:cs typeface="Arial"/>
                        </a:rPr>
                        <a:t>300K</a:t>
                      </a:r>
                      <a:r>
                        <a:rPr sz="2000" b="1" spc="-75" dirty="0">
                          <a:solidFill>
                            <a:srgbClr val="00CC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(rimane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2385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P3 in </a:t>
                      </a:r>
                      <a:r>
                        <a:rPr sz="2000" b="1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200K</a:t>
                      </a:r>
                      <a:r>
                        <a:rPr sz="2000" b="1" spc="-8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(rimane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4305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000" b="1" dirty="0">
                          <a:solidFill>
                            <a:srgbClr val="00CC99"/>
                          </a:solidFill>
                          <a:latin typeface="Arial"/>
                          <a:cs typeface="Arial"/>
                        </a:rPr>
                        <a:t>88K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),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88K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),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4305" marB="0"/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215"/>
                        </a:spcBef>
                        <a:tabLst>
                          <a:tab pos="2685415" algn="l"/>
                        </a:tabLst>
                      </a:pP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P2 in</a:t>
                      </a:r>
                      <a:r>
                        <a:rPr sz="2000" b="1" spc="1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500K</a:t>
                      </a:r>
                      <a:r>
                        <a:rPr sz="20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(rimane	</a:t>
                      </a:r>
                      <a:r>
                        <a:rPr sz="20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83K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P4 in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600K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(rimane</a:t>
                      </a:r>
                      <a:r>
                        <a:rPr sz="2000" b="1" spc="-11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174K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4305" marB="0"/>
                </a:tc>
              </a:tr>
              <a:tr h="9196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Worst</a:t>
                      </a:r>
                      <a:r>
                        <a:rPr sz="2000" b="1" spc="-12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Fit: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4305" marB="0"/>
                </a:tc>
                <a:tc gridSpan="2">
                  <a:txBody>
                    <a:bodyPr/>
                    <a:lstStyle/>
                    <a:p>
                      <a:pPr marL="323850" marR="267970">
                        <a:lnSpc>
                          <a:spcPct val="150100"/>
                        </a:lnSpc>
                        <a:spcBef>
                          <a:spcPts val="10"/>
                        </a:spcBef>
                      </a:pP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P1 in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600K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(rimane</a:t>
                      </a:r>
                      <a:r>
                        <a:rPr sz="2000" b="1" spc="-114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388K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),  </a:t>
                      </a: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P3 in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388K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(rimane</a:t>
                      </a:r>
                      <a:r>
                        <a:rPr sz="2000" b="1" spc="-114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276K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),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5590" marR="95250">
                        <a:lnSpc>
                          <a:spcPct val="150100"/>
                        </a:lnSpc>
                        <a:spcBef>
                          <a:spcPts val="10"/>
                        </a:spcBef>
                        <a:tabLst>
                          <a:tab pos="2685415" algn="l"/>
                        </a:tabLst>
                      </a:pP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500K</a:t>
                      </a:r>
                      <a:r>
                        <a:rPr sz="2000" b="1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(rimane	</a:t>
                      </a:r>
                      <a:r>
                        <a:rPr sz="20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83</a:t>
                      </a:r>
                      <a:r>
                        <a:rPr sz="2000" b="1" spc="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)  </a:t>
                      </a:r>
                      <a:r>
                        <a:rPr sz="20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P4 deve</a:t>
                      </a:r>
                      <a:r>
                        <a:rPr sz="2000" b="1" spc="-5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attendere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58267" y="6061455"/>
            <a:ext cx="867092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Quindi la Best è la </a:t>
            </a:r>
            <a:r>
              <a:rPr sz="2000" b="1" i="1" dirty="0">
                <a:solidFill>
                  <a:srgbClr val="333399"/>
                </a:solidFill>
                <a:latin typeface="Arial"/>
                <a:cs typeface="Arial"/>
              </a:rPr>
              <a:t>best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? No, in generale non c’è una politica “buona”</a:t>
            </a:r>
            <a:r>
              <a:rPr sz="2000" b="1" spc="-2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Wingdings"/>
                <a:cs typeface="Wingdings"/>
              </a:rPr>
              <a:t></a:t>
            </a:r>
            <a:endParaRPr sz="2000">
              <a:latin typeface="Wingdings"/>
              <a:cs typeface="Wingdings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025"/>
    </mc:Choice>
    <mc:Fallback xmlns="">
      <p:transition spd="slow" advTm="214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181789"/>
            <a:ext cx="3060065" cy="167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Times New Roman"/>
              <a:cs typeface="Times New Roman"/>
            </a:endParaRPr>
          </a:p>
          <a:p>
            <a:pPr marL="27559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Pag.</a:t>
            </a:r>
            <a:r>
              <a:rPr sz="1200" spc="-9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74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0" y="5181789"/>
            <a:ext cx="3048000" cy="167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Times New Roman"/>
              <a:cs typeface="Times New Roman"/>
            </a:endParaRPr>
          </a:p>
          <a:p>
            <a:pPr marL="1465580">
              <a:lnSpc>
                <a:spcPct val="100000"/>
              </a:lnSpc>
            </a:pPr>
            <a:r>
              <a:rPr sz="1400" i="1" dirty="0">
                <a:solidFill>
                  <a:srgbClr val="3333CC"/>
                </a:solidFill>
                <a:latin typeface="Arial"/>
                <a:cs typeface="Arial"/>
              </a:rPr>
              <a:t>Sistemi Operativi</a:t>
            </a:r>
            <a:r>
              <a:rPr sz="1400" i="1" spc="-15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3594" y="85978"/>
            <a:ext cx="6896734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-5" dirty="0">
                <a:solidFill>
                  <a:srgbClr val="0D3ACC"/>
                </a:solidFill>
              </a:rPr>
              <a:t>PAGINAZIONE e SEGMENTAZIONE a </a:t>
            </a:r>
            <a:r>
              <a:rPr u="none" dirty="0">
                <a:solidFill>
                  <a:srgbClr val="0D3ACC"/>
                </a:solidFill>
              </a:rPr>
              <a:t>confronto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57212"/>
            <a:ext cx="3060065" cy="365760"/>
          </a:xfrm>
          <a:custGeom>
            <a:avLst/>
            <a:gdLst/>
            <a:ahLst/>
            <a:cxnLst/>
            <a:rect l="l" t="t" r="r" b="b"/>
            <a:pathLst>
              <a:path w="3060065" h="365759">
                <a:moveTo>
                  <a:pt x="0" y="365747"/>
                </a:moveTo>
                <a:lnTo>
                  <a:pt x="3059811" y="365747"/>
                </a:lnTo>
                <a:lnTo>
                  <a:pt x="3059811" y="0"/>
                </a:lnTo>
                <a:lnTo>
                  <a:pt x="0" y="0"/>
                </a:lnTo>
                <a:lnTo>
                  <a:pt x="0" y="36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59810" y="457212"/>
            <a:ext cx="3036570" cy="365760"/>
          </a:xfrm>
          <a:custGeom>
            <a:avLst/>
            <a:gdLst/>
            <a:ahLst/>
            <a:cxnLst/>
            <a:rect l="l" t="t" r="r" b="b"/>
            <a:pathLst>
              <a:path w="3036570" h="365759">
                <a:moveTo>
                  <a:pt x="0" y="365747"/>
                </a:moveTo>
                <a:lnTo>
                  <a:pt x="3036189" y="365747"/>
                </a:lnTo>
                <a:lnTo>
                  <a:pt x="3036189" y="0"/>
                </a:lnTo>
                <a:lnTo>
                  <a:pt x="0" y="0"/>
                </a:lnTo>
                <a:lnTo>
                  <a:pt x="0" y="36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0" y="457212"/>
            <a:ext cx="3048000" cy="365760"/>
          </a:xfrm>
          <a:custGeom>
            <a:avLst/>
            <a:gdLst/>
            <a:ahLst/>
            <a:cxnLst/>
            <a:rect l="l" t="t" r="r" b="b"/>
            <a:pathLst>
              <a:path w="3048000" h="365759">
                <a:moveTo>
                  <a:pt x="0" y="365747"/>
                </a:moveTo>
                <a:lnTo>
                  <a:pt x="3048000" y="365747"/>
                </a:lnTo>
                <a:lnTo>
                  <a:pt x="3048000" y="0"/>
                </a:lnTo>
                <a:lnTo>
                  <a:pt x="0" y="0"/>
                </a:lnTo>
                <a:lnTo>
                  <a:pt x="0" y="36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181789"/>
            <a:ext cx="3060065" cy="1676400"/>
          </a:xfrm>
          <a:custGeom>
            <a:avLst/>
            <a:gdLst/>
            <a:ahLst/>
            <a:cxnLst/>
            <a:rect l="l" t="t" r="r" b="b"/>
            <a:pathLst>
              <a:path w="3060065" h="1676400">
                <a:moveTo>
                  <a:pt x="3059811" y="1676208"/>
                </a:moveTo>
                <a:lnTo>
                  <a:pt x="3059811" y="0"/>
                </a:lnTo>
                <a:lnTo>
                  <a:pt x="0" y="0"/>
                </a:lnTo>
                <a:lnTo>
                  <a:pt x="0" y="1676208"/>
                </a:lnTo>
                <a:lnTo>
                  <a:pt x="3059811" y="1676208"/>
                </a:lnTo>
                <a:close/>
              </a:path>
            </a:pathLst>
          </a:custGeom>
          <a:solidFill>
            <a:srgbClr val="E7F6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9810" y="5181789"/>
            <a:ext cx="3036570" cy="1676400"/>
          </a:xfrm>
          <a:custGeom>
            <a:avLst/>
            <a:gdLst/>
            <a:ahLst/>
            <a:cxnLst/>
            <a:rect l="l" t="t" r="r" b="b"/>
            <a:pathLst>
              <a:path w="3036570" h="1676400">
                <a:moveTo>
                  <a:pt x="3036189" y="1676208"/>
                </a:moveTo>
                <a:lnTo>
                  <a:pt x="3036189" y="0"/>
                </a:lnTo>
                <a:lnTo>
                  <a:pt x="0" y="0"/>
                </a:lnTo>
                <a:lnTo>
                  <a:pt x="0" y="1676208"/>
                </a:lnTo>
                <a:lnTo>
                  <a:pt x="3036189" y="1676208"/>
                </a:lnTo>
                <a:close/>
              </a:path>
            </a:pathLst>
          </a:custGeom>
          <a:solidFill>
            <a:srgbClr val="E7F6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0" y="5181789"/>
            <a:ext cx="3048000" cy="1676400"/>
          </a:xfrm>
          <a:custGeom>
            <a:avLst/>
            <a:gdLst/>
            <a:ahLst/>
            <a:cxnLst/>
            <a:rect l="l" t="t" r="r" b="b"/>
            <a:pathLst>
              <a:path w="3048000" h="1676400">
                <a:moveTo>
                  <a:pt x="3048000" y="1676208"/>
                </a:moveTo>
                <a:lnTo>
                  <a:pt x="3048000" y="0"/>
                </a:lnTo>
                <a:lnTo>
                  <a:pt x="0" y="0"/>
                </a:lnTo>
                <a:lnTo>
                  <a:pt x="0" y="1676208"/>
                </a:lnTo>
                <a:lnTo>
                  <a:pt x="3048000" y="1676208"/>
                </a:lnTo>
                <a:close/>
              </a:path>
            </a:pathLst>
          </a:custGeom>
          <a:solidFill>
            <a:srgbClr val="E7F6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18172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75" y="450850"/>
            <a:ext cx="0" cy="6407150"/>
          </a:xfrm>
          <a:custGeom>
            <a:avLst/>
            <a:gdLst/>
            <a:ahLst/>
            <a:cxnLst/>
            <a:rect l="l" t="t" r="r" b="b"/>
            <a:pathLst>
              <a:path h="6407150">
                <a:moveTo>
                  <a:pt x="0" y="0"/>
                </a:moveTo>
                <a:lnTo>
                  <a:pt x="0" y="640714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0825" y="450850"/>
            <a:ext cx="0" cy="6407150"/>
          </a:xfrm>
          <a:custGeom>
            <a:avLst/>
            <a:gdLst/>
            <a:ahLst/>
            <a:cxnLst/>
            <a:rect l="l" t="t" r="r" b="b"/>
            <a:pathLst>
              <a:path h="6407150">
                <a:moveTo>
                  <a:pt x="0" y="0"/>
                </a:moveTo>
                <a:lnTo>
                  <a:pt x="0" y="640714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175" y="445008"/>
          <a:ext cx="9137650" cy="6475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6636"/>
                <a:gridCol w="3036189"/>
                <a:gridCol w="3044825"/>
              </a:tblGrid>
              <a:tr h="364998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907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solidFill>
                            <a:srgbClr val="0D3ACC"/>
                          </a:solidFill>
                          <a:latin typeface="Times New Roman"/>
                          <a:cs typeface="Times New Roman"/>
                        </a:rPr>
                        <a:t>Paginazione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907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solidFill>
                            <a:srgbClr val="0D3ACC"/>
                          </a:solidFill>
                          <a:latin typeface="Times New Roman"/>
                          <a:cs typeface="Times New Roman"/>
                        </a:rPr>
                        <a:t>Segmentazione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5907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marL="88265" marR="13830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E’ trasparente</a:t>
                      </a:r>
                      <a:r>
                        <a:rPr sz="160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al  programmatore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SI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NO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88265" marR="1047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Quanti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spazi di  indirizzamento lineari ci sono  per ciascun</a:t>
                      </a:r>
                      <a:r>
                        <a:rPr sz="16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processo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n (tanti quanti sono i</a:t>
                      </a:r>
                      <a:r>
                        <a:rPr sz="16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segmenti)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88265" marR="1676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Lo spazio totale di memoria  di un processo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può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superare  la dimensione della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5" dirty="0">
                          <a:latin typeface="Arial"/>
                          <a:cs typeface="Arial"/>
                        </a:rPr>
                        <a:t>RAM?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SI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SI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EBDE"/>
                    </a:solidFill>
                  </a:tcPr>
                </a:tc>
              </a:tr>
              <a:tr h="823087">
                <a:tc>
                  <a:txBody>
                    <a:bodyPr/>
                    <a:lstStyle/>
                    <a:p>
                      <a:pPr marL="88265" marR="399415" algn="just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E’ possibile separare i</a:t>
                      </a:r>
                      <a:r>
                        <a:rPr sz="16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dati  dal codice e proteggerli di  conseguenza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19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Non è semplice: si può fare  solo a patto di non avere nella  stessa pagina codice e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dati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SI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F6EE"/>
                    </a:solidFill>
                  </a:tcPr>
                </a:tc>
              </a:tr>
              <a:tr h="1310639">
                <a:tc>
                  <a:txBody>
                    <a:bodyPr/>
                    <a:lstStyle/>
                    <a:p>
                      <a:pPr marL="88265" marR="5638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Si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può condividere 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facilmente procedure tra  processi (anche di</a:t>
                      </a:r>
                      <a:r>
                        <a:rPr sz="1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utenti 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diversi?)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AEBDE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8636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Non è semplice perché bisogna  gestire la separazione delle  procedure da condividere in  pagine separate rispetto al  codice non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condiviso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AEBDE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860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SI (è naturale: basta  mantenere tali procedure in un  segmento(i) separato e farlo  condividere)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AEBDE"/>
                    </a:solidFill>
                  </a:tcPr>
                </a:tc>
              </a:tr>
              <a:tr h="1751535">
                <a:tc>
                  <a:txBody>
                    <a:bodyPr/>
                    <a:lstStyle/>
                    <a:p>
                      <a:pPr marL="88265" marR="3098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Quale fu la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motivazione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per  introdurre questa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tecnica?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7F6EE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758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Per rendere disponibile ai  processi un ampio spazio  lineare di indirizzi,  eventualmente più ampio della  stessa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RAM;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7F6EE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Per permettere al  programmatore di suddividere il  codice e i dati in unità logiche  corrispondenti a spazi lineari di  indirizzamento separati,  facilitando così la protezione e  la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condivisione.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E7F6EE"/>
                    </a:solidFill>
                  </a:tcPr>
                </a:tc>
              </a:tr>
            </a:tbl>
          </a:graphicData>
        </a:graphic>
      </p:graphicFrame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95"/>
    </mc:Choice>
    <mc:Fallback xmlns="">
      <p:transition spd="slow" advTm="125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4960" y="1600200"/>
            <a:ext cx="5958840" cy="4951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859280" algn="l"/>
                <a:tab pos="8546465" algn="l"/>
              </a:tabLst>
            </a:pPr>
            <a:r>
              <a:rPr dirty="0"/>
              <a:t> 	LA </a:t>
            </a:r>
            <a:r>
              <a:rPr spc="-5" dirty="0"/>
              <a:t>SEGMENTAZIONE</a:t>
            </a:r>
            <a:r>
              <a:rPr spc="-65" dirty="0"/>
              <a:t> </a:t>
            </a:r>
            <a:r>
              <a:rPr dirty="0"/>
              <a:t>PAGINATA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75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648461"/>
            <a:ext cx="8415020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È possibile combinare segmentazione e paginazione: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la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segmentazione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paginata consiste nel suddividere ciascun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segmento  in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dimensione fissa, 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gestire una tabella delle pagine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per  ciascun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segmento.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44"/>
    </mc:Choice>
    <mc:Fallback xmlns="">
      <p:transition spd="slow" advTm="27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05025" algn="l"/>
                <a:tab pos="8546465" algn="l"/>
              </a:tabLst>
            </a:pPr>
            <a:r>
              <a:rPr dirty="0"/>
              <a:t> 	SEGMENTAZIONE</a:t>
            </a:r>
            <a:r>
              <a:rPr spc="-100" dirty="0"/>
              <a:t> </a:t>
            </a:r>
            <a:r>
              <a:rPr dirty="0"/>
              <a:t>PAGINATA	</a:t>
            </a:r>
          </a:p>
        </p:txBody>
      </p:sp>
      <p:sp>
        <p:nvSpPr>
          <p:cNvPr id="3" name="object 3"/>
          <p:cNvSpPr/>
          <p:nvPr/>
        </p:nvSpPr>
        <p:spPr>
          <a:xfrm>
            <a:off x="2196083" y="2886455"/>
            <a:ext cx="2087880" cy="76200"/>
          </a:xfrm>
          <a:custGeom>
            <a:avLst/>
            <a:gdLst/>
            <a:ahLst/>
            <a:cxnLst/>
            <a:rect l="l" t="t" r="r" b="b"/>
            <a:pathLst>
              <a:path w="2087879" h="76200">
                <a:moveTo>
                  <a:pt x="2011680" y="0"/>
                </a:moveTo>
                <a:lnTo>
                  <a:pt x="2011680" y="76200"/>
                </a:lnTo>
                <a:lnTo>
                  <a:pt x="2075180" y="44450"/>
                </a:lnTo>
                <a:lnTo>
                  <a:pt x="2024380" y="44450"/>
                </a:lnTo>
                <a:lnTo>
                  <a:pt x="2024380" y="31750"/>
                </a:lnTo>
                <a:lnTo>
                  <a:pt x="2075180" y="31750"/>
                </a:lnTo>
                <a:lnTo>
                  <a:pt x="2011680" y="0"/>
                </a:lnTo>
                <a:close/>
              </a:path>
              <a:path w="2087879" h="76200">
                <a:moveTo>
                  <a:pt x="201168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011680" y="44450"/>
                </a:lnTo>
                <a:lnTo>
                  <a:pt x="2011680" y="31750"/>
                </a:lnTo>
                <a:close/>
              </a:path>
              <a:path w="2087879" h="76200">
                <a:moveTo>
                  <a:pt x="2075180" y="31750"/>
                </a:moveTo>
                <a:lnTo>
                  <a:pt x="2024380" y="31750"/>
                </a:lnTo>
                <a:lnTo>
                  <a:pt x="2024380" y="44450"/>
                </a:lnTo>
                <a:lnTo>
                  <a:pt x="2075180" y="44450"/>
                </a:lnTo>
                <a:lnTo>
                  <a:pt x="2087880" y="38100"/>
                </a:lnTo>
                <a:lnTo>
                  <a:pt x="207518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0440" y="803909"/>
            <a:ext cx="7947025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segmentazione paginata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realizza gestendo una tabella delle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pagine separata per ciascun</a:t>
            </a:r>
            <a:r>
              <a:rPr sz="2000" b="1" spc="-11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segmento.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marL="3789679">
              <a:lnSpc>
                <a:spcPct val="100000"/>
              </a:lnSpc>
              <a:spcBef>
                <a:spcPts val="5"/>
              </a:spcBef>
            </a:pPr>
            <a:r>
              <a:rPr sz="1600" b="1" spc="-20" dirty="0">
                <a:latin typeface="Arial Narrow"/>
                <a:cs typeface="Arial Narrow"/>
              </a:rPr>
              <a:t>Tabella </a:t>
            </a:r>
            <a:r>
              <a:rPr sz="1600" b="1" spc="-5" dirty="0">
                <a:latin typeface="Arial Narrow"/>
                <a:cs typeface="Arial Narrow"/>
              </a:rPr>
              <a:t>delle</a:t>
            </a:r>
            <a:r>
              <a:rPr sz="1600" b="1" spc="-65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pagine</a:t>
            </a:r>
            <a:endParaRPr sz="1600">
              <a:latin typeface="Arial Narrow"/>
              <a:cs typeface="Arial Narrow"/>
            </a:endParaRPr>
          </a:p>
          <a:p>
            <a:pPr marL="3789679">
              <a:lnSpc>
                <a:spcPct val="100000"/>
              </a:lnSpc>
            </a:pPr>
            <a:r>
              <a:rPr sz="1600" b="1" spc="-5" dirty="0">
                <a:latin typeface="Arial Narrow"/>
                <a:cs typeface="Arial Narrow"/>
              </a:rPr>
              <a:t>del segmento</a:t>
            </a:r>
            <a:r>
              <a:rPr sz="1600" b="1" spc="-100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0</a:t>
            </a:r>
            <a:endParaRPr sz="1600">
              <a:latin typeface="Arial Narrow"/>
              <a:cs typeface="Arial Narrow"/>
            </a:endParaRPr>
          </a:p>
          <a:p>
            <a:pPr marL="553720">
              <a:lnSpc>
                <a:spcPct val="100000"/>
              </a:lnSpc>
              <a:spcBef>
                <a:spcPts val="1450"/>
              </a:spcBef>
            </a:pPr>
            <a:r>
              <a:rPr sz="1600" b="1" spc="-20" dirty="0">
                <a:latin typeface="Arial Narrow"/>
                <a:cs typeface="Arial Narrow"/>
              </a:rPr>
              <a:t>Tabella </a:t>
            </a:r>
            <a:r>
              <a:rPr sz="1600" b="1" dirty="0">
                <a:latin typeface="Arial Narrow"/>
                <a:cs typeface="Arial Narrow"/>
              </a:rPr>
              <a:t>dei</a:t>
            </a:r>
            <a:r>
              <a:rPr sz="1600" b="1" spc="-65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segmenti</a:t>
            </a:r>
            <a:endParaRPr sz="1600">
              <a:latin typeface="Arial Narrow"/>
              <a:cs typeface="Arial Narro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82624" y="2776727"/>
          <a:ext cx="1513330" cy="2375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203"/>
                <a:gridCol w="1024127"/>
              </a:tblGrid>
              <a:tr h="359663"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X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3810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3003"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X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110489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4528"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R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8128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4528"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600" b="1" spc="-5" dirty="0">
                          <a:latin typeface="Arial Narrow"/>
                          <a:cs typeface="Arial Narrow"/>
                        </a:rPr>
                        <a:t>R/W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9906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45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b="1" spc="-5" dirty="0">
                          <a:latin typeface="Arial Narrow"/>
                          <a:cs typeface="Arial Narrow"/>
                        </a:rPr>
                        <a:t>R/W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4318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664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b="1" spc="-5" dirty="0">
                          <a:latin typeface="Arial Narrow"/>
                          <a:cs typeface="Arial Narrow"/>
                        </a:rPr>
                        <a:t>R/W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6223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500753" y="4575809"/>
            <a:ext cx="13652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 Narrow"/>
                <a:cs typeface="Arial Narrow"/>
              </a:rPr>
              <a:t>P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8503" y="4575809"/>
            <a:ext cx="52451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 Narrow"/>
                <a:cs typeface="Arial Narrow"/>
              </a:rPr>
              <a:t>Frame</a:t>
            </a:r>
            <a:endParaRPr sz="1600">
              <a:latin typeface="Arial Narrow"/>
              <a:cs typeface="Arial Narro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335779" y="2176272"/>
          <a:ext cx="1513331" cy="23774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1010411"/>
              </a:tblGrid>
              <a:tr h="361188"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1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8636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600" b="1" spc="-5" dirty="0">
                          <a:latin typeface="Arial Narrow"/>
                          <a:cs typeface="Arial Narrow"/>
                        </a:rPr>
                        <a:t>15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78105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3003"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0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132715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3003"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0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104139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4528"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0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12319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4527"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1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69215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4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45085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1188"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0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62865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2410967" y="4960620"/>
            <a:ext cx="3961129" cy="76200"/>
          </a:xfrm>
          <a:custGeom>
            <a:avLst/>
            <a:gdLst/>
            <a:ahLst/>
            <a:cxnLst/>
            <a:rect l="l" t="t" r="r" b="b"/>
            <a:pathLst>
              <a:path w="3961129" h="76200">
                <a:moveTo>
                  <a:pt x="3884676" y="0"/>
                </a:moveTo>
                <a:lnTo>
                  <a:pt x="3884676" y="76199"/>
                </a:lnTo>
                <a:lnTo>
                  <a:pt x="3948176" y="44449"/>
                </a:lnTo>
                <a:lnTo>
                  <a:pt x="3897376" y="44449"/>
                </a:lnTo>
                <a:lnTo>
                  <a:pt x="3897376" y="31749"/>
                </a:lnTo>
                <a:lnTo>
                  <a:pt x="3948176" y="31749"/>
                </a:lnTo>
                <a:lnTo>
                  <a:pt x="3884676" y="0"/>
                </a:lnTo>
                <a:close/>
              </a:path>
              <a:path w="3961129" h="76200">
                <a:moveTo>
                  <a:pt x="3884676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3884676" y="44449"/>
                </a:lnTo>
                <a:lnTo>
                  <a:pt x="3884676" y="31749"/>
                </a:lnTo>
                <a:close/>
              </a:path>
              <a:path w="3961129" h="76200">
                <a:moveTo>
                  <a:pt x="3948176" y="31749"/>
                </a:moveTo>
                <a:lnTo>
                  <a:pt x="3897376" y="31749"/>
                </a:lnTo>
                <a:lnTo>
                  <a:pt x="3897376" y="44449"/>
                </a:lnTo>
                <a:lnTo>
                  <a:pt x="3948176" y="44449"/>
                </a:lnTo>
                <a:lnTo>
                  <a:pt x="3960876" y="38099"/>
                </a:lnTo>
                <a:lnTo>
                  <a:pt x="3948176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45758" y="3472053"/>
            <a:ext cx="1590675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20" dirty="0">
                <a:latin typeface="Arial Narrow"/>
                <a:cs typeface="Arial Narrow"/>
              </a:rPr>
              <a:t>Tabella </a:t>
            </a:r>
            <a:r>
              <a:rPr sz="1600" b="1" spc="-5" dirty="0">
                <a:latin typeface="Arial Narrow"/>
                <a:cs typeface="Arial Narrow"/>
              </a:rPr>
              <a:t>delle</a:t>
            </a:r>
            <a:r>
              <a:rPr sz="1600" b="1" spc="-65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pagine  </a:t>
            </a:r>
            <a:r>
              <a:rPr sz="1600" b="1" dirty="0">
                <a:latin typeface="Arial Narrow"/>
                <a:cs typeface="Arial Narrow"/>
              </a:rPr>
              <a:t>del </a:t>
            </a:r>
            <a:r>
              <a:rPr sz="1600" b="1" spc="-5" dirty="0">
                <a:latin typeface="Arial Narrow"/>
                <a:cs typeface="Arial Narrow"/>
              </a:rPr>
              <a:t>segmento</a:t>
            </a:r>
            <a:r>
              <a:rPr sz="1600" b="1" spc="-120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5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76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88632" y="6376212"/>
            <a:ext cx="13652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 Narrow"/>
                <a:cs typeface="Arial Narrow"/>
              </a:rPr>
              <a:t>P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6383" y="6376212"/>
            <a:ext cx="52451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 Narrow"/>
                <a:cs typeface="Arial Narrow"/>
              </a:rPr>
              <a:t>Frame</a:t>
            </a:r>
            <a:endParaRPr sz="1600">
              <a:latin typeface="Arial Narrow"/>
              <a:cs typeface="Arial Narrow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423659" y="3977640"/>
          <a:ext cx="1511807" cy="2375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19"/>
                <a:gridCol w="1008888"/>
              </a:tblGrid>
              <a:tr h="359663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0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8509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3004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1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13335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600" b="1" spc="-5" dirty="0">
                          <a:latin typeface="Arial Narrow"/>
                          <a:cs typeface="Arial Narrow"/>
                        </a:rPr>
                        <a:t>20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84455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4527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0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10541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4528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1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122555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600" b="1" spc="-5" dirty="0">
                          <a:latin typeface="Arial Narrow"/>
                          <a:cs typeface="Arial Narrow"/>
                        </a:rPr>
                        <a:t>12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98425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3003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1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67945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b="1" spc="-5" dirty="0">
                          <a:latin typeface="Arial Narrow"/>
                          <a:cs typeface="Arial Narrow"/>
                        </a:rPr>
                        <a:t>50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4445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1188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600" b="1" dirty="0">
                          <a:latin typeface="Arial Narrow"/>
                          <a:cs typeface="Arial Narrow"/>
                        </a:rPr>
                        <a:t>0</a:t>
                      </a:r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6350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Arial Narrow"/>
                        <a:cs typeface="Arial Narrow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11"/>
    </mc:Choice>
    <mc:Fallback xmlns="">
      <p:transition spd="slow" advTm="39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13585" y="85978"/>
            <a:ext cx="511619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-5" dirty="0"/>
              <a:t>ALGORITMO </a:t>
            </a:r>
            <a:r>
              <a:rPr u="none" dirty="0"/>
              <a:t>DI</a:t>
            </a:r>
            <a:r>
              <a:rPr u="none" spc="-45" dirty="0"/>
              <a:t> </a:t>
            </a:r>
            <a:r>
              <a:rPr u="none" spc="-5" dirty="0"/>
              <a:t>RIMPIAZZAMENTO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40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451739"/>
            <a:ext cx="8416925" cy="188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16480">
              <a:lnSpc>
                <a:spcPct val="100000"/>
              </a:lnSpc>
            </a:pP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LRU (Least Recently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Used)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Al primo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riferimento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rk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per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cui é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necessario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un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rimpiazzamento viene  scelta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come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“vittima”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che é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stata usata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più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lontano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nel  passato: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Esempio: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0,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2,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5,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4,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6,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7,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4,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7,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5,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5,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1,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7,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1,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3,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4,</a:t>
            </a:r>
            <a:r>
              <a:rPr sz="20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442" y="4916678"/>
            <a:ext cx="8416925" cy="154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Non conoscendo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futuro,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si usa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passato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come indicazione di ciò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che accadrà nel futuro.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Il principio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di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località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temporale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del resto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porta a supporre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che una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riferita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nel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passato recente ha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più 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probabilità di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essere nuovamente usata nel futuro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vicino di una 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pagina riferita nel passato</a:t>
            </a:r>
            <a:r>
              <a:rPr sz="2000" b="1" spc="-1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remoto.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33272" y="2590806"/>
          <a:ext cx="7074356" cy="2119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5703"/>
                <a:gridCol w="213504"/>
                <a:gridCol w="213504"/>
                <a:gridCol w="213494"/>
                <a:gridCol w="213494"/>
                <a:gridCol w="213504"/>
                <a:gridCol w="213205"/>
                <a:gridCol w="213233"/>
                <a:gridCol w="213524"/>
                <a:gridCol w="213524"/>
                <a:gridCol w="213524"/>
                <a:gridCol w="213524"/>
                <a:gridCol w="213423"/>
                <a:gridCol w="213524"/>
                <a:gridCol w="213524"/>
                <a:gridCol w="213422"/>
                <a:gridCol w="213016"/>
                <a:gridCol w="213524"/>
                <a:gridCol w="213524"/>
                <a:gridCol w="213423"/>
                <a:gridCol w="213524"/>
                <a:gridCol w="213524"/>
                <a:gridCol w="213524"/>
                <a:gridCol w="213524"/>
                <a:gridCol w="213423"/>
                <a:gridCol w="975720"/>
              </a:tblGrid>
              <a:tr h="259422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417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8932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417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417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438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165"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550" spc="-12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550" spc="-3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550" spc="40" dirty="0">
                          <a:latin typeface="Arial"/>
                          <a:cs typeface="Arial"/>
                        </a:rPr>
                        <a:t>t.</a:t>
                      </a:r>
                      <a:r>
                        <a:rPr sz="1550" spc="3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550" spc="4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55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550" spc="4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550" spc="-3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141">
                      <a:solidFill>
                        <a:srgbClr val="C0C0C0"/>
                      </a:solidFill>
                      <a:prstDash val="solid"/>
                    </a:lnT>
                    <a:lnB w="15646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59172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spc="25" dirty="0">
                          <a:latin typeface="Arial"/>
                          <a:cs typeface="Arial"/>
                        </a:rPr>
                        <a:t>Vittima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720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720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4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5214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5213">
                      <a:solidFill>
                        <a:srgbClr val="C0C0C0"/>
                      </a:solidFill>
                      <a:prstDash val="solid"/>
                    </a:lnL>
                    <a:lnR w="15213">
                      <a:solidFill>
                        <a:srgbClr val="C0C0C0"/>
                      </a:solidFill>
                      <a:prstDash val="solid"/>
                    </a:lnR>
                    <a:lnT w="15646">
                      <a:solidFill>
                        <a:srgbClr val="C0C0C0"/>
                      </a:solidFill>
                      <a:prstDash val="solid"/>
                    </a:lnT>
                    <a:lnB w="15141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98"/>
    </mc:Choice>
    <mc:Fallback xmlns="">
      <p:transition spd="slow" advTm="103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13585" y="85978"/>
            <a:ext cx="511619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-5" dirty="0"/>
              <a:t>ALGORITMO </a:t>
            </a:r>
            <a:r>
              <a:rPr u="none" dirty="0"/>
              <a:t>DI</a:t>
            </a:r>
            <a:r>
              <a:rPr u="none" spc="-45" dirty="0"/>
              <a:t> </a:t>
            </a:r>
            <a:r>
              <a:rPr u="none" spc="-5" dirty="0"/>
              <a:t>RIMPIAZZAMENTO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11373" y="451739"/>
            <a:ext cx="3919854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LRU (Least Recently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Used)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9052" y="2229036"/>
            <a:ext cx="6299835" cy="193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9400" algn="l"/>
                <a:tab pos="546100" algn="l"/>
                <a:tab pos="812800" algn="l"/>
                <a:tab pos="1079500" algn="l"/>
                <a:tab pos="1346835" algn="l"/>
                <a:tab pos="1613535" algn="l"/>
                <a:tab pos="1880235" algn="l"/>
                <a:tab pos="2146935" algn="l"/>
                <a:tab pos="2413000" algn="l"/>
                <a:tab pos="2679700" algn="l"/>
                <a:tab pos="2947035" algn="l"/>
                <a:tab pos="3213735" algn="l"/>
                <a:tab pos="3480435" algn="l"/>
                <a:tab pos="3747135" algn="l"/>
                <a:tab pos="4014470" algn="l"/>
                <a:tab pos="4281170" algn="l"/>
                <a:tab pos="4547870" algn="l"/>
                <a:tab pos="4814570" algn="l"/>
                <a:tab pos="5080635" algn="l"/>
                <a:tab pos="5347970" algn="l"/>
                <a:tab pos="5614670" algn="l"/>
                <a:tab pos="5881370" algn="l"/>
                <a:tab pos="6148070" algn="l"/>
              </a:tabLst>
            </a:pPr>
            <a:r>
              <a:rPr sz="1950" spc="5" dirty="0">
                <a:latin typeface="Arial"/>
                <a:cs typeface="Arial"/>
              </a:rPr>
              <a:t>0	2	1	3	5	4	6	3	7	4	7	3	3	5	5	3	1	1	1	7	1	3	4	1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9400" algn="l"/>
                <a:tab pos="546100" algn="l"/>
                <a:tab pos="812800" algn="l"/>
                <a:tab pos="1079500" algn="l"/>
                <a:tab pos="1346835" algn="l"/>
                <a:tab pos="1613535" algn="l"/>
                <a:tab pos="1880235" algn="l"/>
                <a:tab pos="2146935" algn="l"/>
                <a:tab pos="2413000" algn="l"/>
                <a:tab pos="2679700" algn="l"/>
                <a:tab pos="2947035" algn="l"/>
                <a:tab pos="3213735" algn="l"/>
                <a:tab pos="3480435" algn="l"/>
                <a:tab pos="3747135" algn="l"/>
                <a:tab pos="4014470" algn="l"/>
                <a:tab pos="4281170" algn="l"/>
                <a:tab pos="4547870" algn="l"/>
                <a:tab pos="4814570" algn="l"/>
                <a:tab pos="5080635" algn="l"/>
                <a:tab pos="5347970" algn="l"/>
                <a:tab pos="5614670" algn="l"/>
                <a:tab pos="5881370" algn="l"/>
                <a:tab pos="6148070" algn="l"/>
              </a:tabLst>
            </a:pPr>
            <a:r>
              <a:rPr sz="1950" spc="5" dirty="0">
                <a:latin typeface="Arial"/>
                <a:cs typeface="Arial"/>
              </a:rPr>
              <a:t>0	2	1	3	5	4	6	3	7	4	7	3	3	5	5	3	1	1	1	7	1	3	4	1</a:t>
            </a:r>
            <a:endParaRPr sz="1950">
              <a:latin typeface="Arial"/>
              <a:cs typeface="Arial"/>
            </a:endParaRPr>
          </a:p>
          <a:p>
            <a:pPr marL="279400">
              <a:lnSpc>
                <a:spcPct val="100000"/>
              </a:lnSpc>
              <a:spcBef>
                <a:spcPts val="204"/>
              </a:spcBef>
              <a:tabLst>
                <a:tab pos="546100" algn="l"/>
                <a:tab pos="812800" algn="l"/>
                <a:tab pos="1079500" algn="l"/>
                <a:tab pos="1346835" algn="l"/>
                <a:tab pos="1613535" algn="l"/>
                <a:tab pos="1880235" algn="l"/>
                <a:tab pos="2146935" algn="l"/>
                <a:tab pos="2413000" algn="l"/>
                <a:tab pos="2679700" algn="l"/>
                <a:tab pos="2947035" algn="l"/>
                <a:tab pos="3213735" algn="l"/>
                <a:tab pos="3480435" algn="l"/>
                <a:tab pos="3747135" algn="l"/>
                <a:tab pos="4014470" algn="l"/>
                <a:tab pos="4281170" algn="l"/>
                <a:tab pos="4547870" algn="l"/>
                <a:tab pos="4814570" algn="l"/>
                <a:tab pos="5080635" algn="l"/>
                <a:tab pos="5347970" algn="l"/>
                <a:tab pos="5614670" algn="l"/>
                <a:tab pos="5881370" algn="l"/>
                <a:tab pos="6148070" algn="l"/>
              </a:tabLst>
            </a:pPr>
            <a:r>
              <a:rPr sz="1950" spc="5" dirty="0">
                <a:latin typeface="Arial"/>
                <a:cs typeface="Arial"/>
              </a:rPr>
              <a:t>0	2	1	3	5	4	6	3	7	4	7	7	3	3	5	3	3	3	1	7	1	3	4</a:t>
            </a:r>
            <a:endParaRPr sz="1950">
              <a:latin typeface="Arial"/>
              <a:cs typeface="Arial"/>
            </a:endParaRPr>
          </a:p>
          <a:p>
            <a:pPr marL="546100">
              <a:lnSpc>
                <a:spcPct val="100000"/>
              </a:lnSpc>
              <a:spcBef>
                <a:spcPts val="210"/>
              </a:spcBef>
              <a:tabLst>
                <a:tab pos="812800" algn="l"/>
                <a:tab pos="1079500" algn="l"/>
                <a:tab pos="1346835" algn="l"/>
                <a:tab pos="1613535" algn="l"/>
                <a:tab pos="1880235" algn="l"/>
                <a:tab pos="2146935" algn="l"/>
                <a:tab pos="2413000" algn="l"/>
                <a:tab pos="2679700" algn="l"/>
                <a:tab pos="2947035" algn="l"/>
                <a:tab pos="3213735" algn="l"/>
                <a:tab pos="3480435" algn="l"/>
                <a:tab pos="3747135" algn="l"/>
                <a:tab pos="4014470" algn="l"/>
                <a:tab pos="4281170" algn="l"/>
                <a:tab pos="4547870" algn="l"/>
                <a:tab pos="4814570" algn="l"/>
                <a:tab pos="5080635" algn="l"/>
                <a:tab pos="5347970" algn="l"/>
                <a:tab pos="5614670" algn="l"/>
                <a:tab pos="5881370" algn="l"/>
                <a:tab pos="6148070" algn="l"/>
              </a:tabLst>
            </a:pPr>
            <a:r>
              <a:rPr sz="1950" spc="5" dirty="0">
                <a:latin typeface="Arial"/>
                <a:cs typeface="Arial"/>
              </a:rPr>
              <a:t>0	2	1	3	5	4	6	3	3	4	4	7	7	7	5	5	5	3	3	7	1	3</a:t>
            </a:r>
            <a:endParaRPr sz="195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10"/>
              </a:spcBef>
              <a:tabLst>
                <a:tab pos="1079500" algn="l"/>
                <a:tab pos="1346835" algn="l"/>
                <a:tab pos="1613535" algn="l"/>
                <a:tab pos="1880235" algn="l"/>
                <a:tab pos="2146935" algn="l"/>
                <a:tab pos="2413000" algn="l"/>
                <a:tab pos="2679700" algn="l"/>
                <a:tab pos="2947035" algn="l"/>
                <a:tab pos="3213735" algn="l"/>
                <a:tab pos="3480435" algn="l"/>
                <a:tab pos="3747135" algn="l"/>
                <a:tab pos="4014470" algn="l"/>
                <a:tab pos="4281170" algn="l"/>
                <a:tab pos="4547870" algn="l"/>
                <a:tab pos="4814570" algn="l"/>
                <a:tab pos="5080635" algn="l"/>
                <a:tab pos="5347970" algn="l"/>
                <a:tab pos="5614670" algn="l"/>
                <a:tab pos="5881370" algn="l"/>
                <a:tab pos="6148070" algn="l"/>
              </a:tabLst>
            </a:pPr>
            <a:r>
              <a:rPr sz="1950" spc="5" dirty="0">
                <a:latin typeface="Arial"/>
                <a:cs typeface="Arial"/>
              </a:rPr>
              <a:t>0	2	1	3	5	4	6	6	6	6	4	4	4	7	7	7	5	5	5	7	7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756" y="4174395"/>
            <a:ext cx="1190625" cy="31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150" dirty="0">
                <a:latin typeface="Arial"/>
                <a:cs typeface="Arial"/>
              </a:rPr>
              <a:t>T</a:t>
            </a:r>
            <a:r>
              <a:rPr sz="1950" spc="-40" dirty="0">
                <a:latin typeface="Arial"/>
                <a:cs typeface="Arial"/>
              </a:rPr>
              <a:t>o</a:t>
            </a:r>
            <a:r>
              <a:rPr sz="1950" spc="50" dirty="0">
                <a:latin typeface="Arial"/>
                <a:cs typeface="Arial"/>
              </a:rPr>
              <a:t>t.</a:t>
            </a:r>
            <a:r>
              <a:rPr sz="1950" spc="45" dirty="0">
                <a:latin typeface="Arial"/>
                <a:cs typeface="Arial"/>
              </a:rPr>
              <a:t>P</a:t>
            </a:r>
            <a:r>
              <a:rPr sz="1950" spc="50" dirty="0">
                <a:latin typeface="Arial"/>
                <a:cs typeface="Arial"/>
              </a:rPr>
              <a:t>.</a:t>
            </a:r>
            <a:r>
              <a:rPr sz="1950" spc="5" dirty="0">
                <a:latin typeface="Arial"/>
                <a:cs typeface="Arial"/>
              </a:rPr>
              <a:t>F</a:t>
            </a:r>
            <a:r>
              <a:rPr sz="1950" spc="55" dirty="0">
                <a:latin typeface="Arial"/>
                <a:cs typeface="Arial"/>
              </a:rPr>
              <a:t>.</a:t>
            </a:r>
            <a:r>
              <a:rPr sz="1950" spc="-40" dirty="0">
                <a:latin typeface="Arial"/>
                <a:cs typeface="Arial"/>
              </a:rPr>
              <a:t>1</a:t>
            </a:r>
            <a:r>
              <a:rPr sz="1950" spc="5" dirty="0"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604" y="4498095"/>
            <a:ext cx="810260" cy="31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25" dirty="0">
                <a:latin typeface="Arial"/>
                <a:cs typeface="Arial"/>
              </a:rPr>
              <a:t>Vittima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1045" y="4174395"/>
            <a:ext cx="6071235" cy="63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9400" algn="l"/>
                <a:tab pos="546100" algn="l"/>
                <a:tab pos="812800" algn="l"/>
                <a:tab pos="1079500" algn="l"/>
                <a:tab pos="1346200" algn="l"/>
                <a:tab pos="1613535" algn="l"/>
                <a:tab pos="2146300" algn="l"/>
                <a:tab pos="3480435" algn="l"/>
                <a:tab pos="4281170" algn="l"/>
                <a:tab pos="5881370" algn="l"/>
              </a:tabLst>
            </a:pPr>
            <a:r>
              <a:rPr sz="1950" dirty="0">
                <a:latin typeface="Arial"/>
                <a:cs typeface="Arial"/>
              </a:rPr>
              <a:t>*	*	*	*	*	*	*	*	*	*	*</a:t>
            </a:r>
            <a:endParaRPr sz="1950">
              <a:latin typeface="Arial"/>
              <a:cs typeface="Arial"/>
            </a:endParaRPr>
          </a:p>
          <a:p>
            <a:pPr marL="1117600">
              <a:lnSpc>
                <a:spcPct val="100000"/>
              </a:lnSpc>
              <a:spcBef>
                <a:spcPts val="204"/>
              </a:spcBef>
              <a:tabLst>
                <a:tab pos="1384935" algn="l"/>
                <a:tab pos="1651000" algn="l"/>
                <a:tab pos="2185035" algn="l"/>
                <a:tab pos="3518535" algn="l"/>
                <a:tab pos="4319270" algn="l"/>
                <a:tab pos="5919470" algn="l"/>
              </a:tabLst>
            </a:pPr>
            <a:r>
              <a:rPr sz="1950" spc="5" dirty="0">
                <a:latin typeface="Arial"/>
                <a:cs typeface="Arial"/>
              </a:rPr>
              <a:t>0	2	1	5	6	4	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771" y="2209721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263" y="2209834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771" y="2534120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263" y="2534107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771" y="2858469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7263" y="2858430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771" y="3182161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263" y="3182147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6771" y="3506484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7263" y="3506470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6771" y="3830833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7263" y="3830794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6771" y="4155156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7263" y="4155142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6771" y="4478848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263" y="4478835"/>
            <a:ext cx="8841740" cy="19685"/>
          </a:xfrm>
          <a:custGeom>
            <a:avLst/>
            <a:gdLst/>
            <a:ahLst/>
            <a:cxnLst/>
            <a:rect l="l" t="t" r="r" b="b"/>
            <a:pathLst>
              <a:path w="8841740" h="19685">
                <a:moveTo>
                  <a:pt x="0" y="19560"/>
                </a:moveTo>
                <a:lnTo>
                  <a:pt x="8841527" y="19560"/>
                </a:lnTo>
                <a:lnTo>
                  <a:pt x="8841527" y="0"/>
                </a:lnTo>
                <a:lnTo>
                  <a:pt x="0" y="0"/>
                </a:lnTo>
                <a:lnTo>
                  <a:pt x="0" y="1956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6771" y="4803190"/>
            <a:ext cx="8822690" cy="19050"/>
          </a:xfrm>
          <a:custGeom>
            <a:avLst/>
            <a:gdLst/>
            <a:ahLst/>
            <a:cxnLst/>
            <a:rect l="l" t="t" r="r" b="b"/>
            <a:pathLst>
              <a:path w="8822690" h="19050">
                <a:moveTo>
                  <a:pt x="0" y="18883"/>
                </a:moveTo>
                <a:lnTo>
                  <a:pt x="8822353" y="18883"/>
                </a:lnTo>
                <a:lnTo>
                  <a:pt x="8822353" y="0"/>
                </a:lnTo>
                <a:lnTo>
                  <a:pt x="0" y="0"/>
                </a:lnTo>
                <a:lnTo>
                  <a:pt x="0" y="188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7263" y="4803166"/>
            <a:ext cx="8841740" cy="19050"/>
          </a:xfrm>
          <a:custGeom>
            <a:avLst/>
            <a:gdLst/>
            <a:ahLst/>
            <a:cxnLst/>
            <a:rect l="l" t="t" r="r" b="b"/>
            <a:pathLst>
              <a:path w="8841740" h="19050">
                <a:moveTo>
                  <a:pt x="0" y="18929"/>
                </a:moveTo>
                <a:lnTo>
                  <a:pt x="8841527" y="18929"/>
                </a:lnTo>
                <a:lnTo>
                  <a:pt x="8841527" y="0"/>
                </a:lnTo>
                <a:lnTo>
                  <a:pt x="0" y="0"/>
                </a:lnTo>
                <a:lnTo>
                  <a:pt x="0" y="1892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263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7263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26692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26685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93528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93520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60363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60356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27174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27192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94009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94002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60794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60889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27147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26987" y="2209723"/>
            <a:ext cx="19685" cy="2612390"/>
          </a:xfrm>
          <a:custGeom>
            <a:avLst/>
            <a:gdLst/>
            <a:ahLst/>
            <a:cxnLst/>
            <a:rect l="l" t="t" r="r" b="b"/>
            <a:pathLst>
              <a:path w="19685" h="2612390">
                <a:moveTo>
                  <a:pt x="0" y="2612373"/>
                </a:moveTo>
                <a:lnTo>
                  <a:pt x="19647" y="2612373"/>
                </a:lnTo>
                <a:lnTo>
                  <a:pt x="19647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93754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93848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60615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60709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27476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27571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94337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94432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61198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61293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28060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27900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94921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94761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61782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61622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28389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28484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94741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94582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61603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61443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28464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28304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95071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95165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61932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62027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28793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28888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295654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95750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4" y="2612373"/>
                </a:lnTo>
                <a:lnTo>
                  <a:pt x="19014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562515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62611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29377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29217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048696" y="2219163"/>
            <a:ext cx="19050" cy="2593975"/>
          </a:xfrm>
          <a:custGeom>
            <a:avLst/>
            <a:gdLst/>
            <a:ahLst/>
            <a:cxnLst/>
            <a:rect l="l" t="t" r="r" b="b"/>
            <a:pathLst>
              <a:path w="19050" h="2593975">
                <a:moveTo>
                  <a:pt x="0" y="2593468"/>
                </a:moveTo>
                <a:lnTo>
                  <a:pt x="19014" y="2593468"/>
                </a:lnTo>
                <a:lnTo>
                  <a:pt x="19014" y="0"/>
                </a:lnTo>
                <a:lnTo>
                  <a:pt x="0" y="0"/>
                </a:lnTo>
                <a:lnTo>
                  <a:pt x="0" y="259346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48791" y="2209723"/>
            <a:ext cx="19050" cy="2612390"/>
          </a:xfrm>
          <a:custGeom>
            <a:avLst/>
            <a:gdLst/>
            <a:ahLst/>
            <a:cxnLst/>
            <a:rect l="l" t="t" r="r" b="b"/>
            <a:pathLst>
              <a:path w="19050" h="2612390">
                <a:moveTo>
                  <a:pt x="0" y="2612373"/>
                </a:moveTo>
                <a:lnTo>
                  <a:pt x="19013" y="2612373"/>
                </a:lnTo>
                <a:lnTo>
                  <a:pt x="19013" y="0"/>
                </a:lnTo>
                <a:lnTo>
                  <a:pt x="0" y="0"/>
                </a:lnTo>
                <a:lnTo>
                  <a:pt x="0" y="26123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33144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719828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271515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77711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3627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04416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24711" y="3086226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4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7"/>
                </a:lnTo>
                <a:close/>
              </a:path>
              <a:path w="204469" h="204470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81783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76170" y="3072510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39" h="204470">
                <a:moveTo>
                  <a:pt x="147054" y="154867"/>
                </a:moveTo>
                <a:lnTo>
                  <a:pt x="124714" y="177418"/>
                </a:lnTo>
                <a:lnTo>
                  <a:pt x="205612" y="204088"/>
                </a:lnTo>
                <a:lnTo>
                  <a:pt x="192003" y="163829"/>
                </a:lnTo>
                <a:lnTo>
                  <a:pt x="156083" y="163829"/>
                </a:lnTo>
                <a:lnTo>
                  <a:pt x="147054" y="154867"/>
                </a:lnTo>
                <a:close/>
              </a:path>
              <a:path w="205739" h="204470">
                <a:moveTo>
                  <a:pt x="155961" y="145875"/>
                </a:moveTo>
                <a:lnTo>
                  <a:pt x="147054" y="154867"/>
                </a:lnTo>
                <a:lnTo>
                  <a:pt x="156083" y="163829"/>
                </a:lnTo>
                <a:lnTo>
                  <a:pt x="164973" y="154812"/>
                </a:lnTo>
                <a:lnTo>
                  <a:pt x="155961" y="145875"/>
                </a:lnTo>
                <a:close/>
              </a:path>
              <a:path w="205739" h="204470">
                <a:moveTo>
                  <a:pt x="178308" y="123316"/>
                </a:moveTo>
                <a:lnTo>
                  <a:pt x="155961" y="145875"/>
                </a:lnTo>
                <a:lnTo>
                  <a:pt x="164973" y="154812"/>
                </a:lnTo>
                <a:lnTo>
                  <a:pt x="156083" y="163829"/>
                </a:lnTo>
                <a:lnTo>
                  <a:pt x="192003" y="163829"/>
                </a:lnTo>
                <a:lnTo>
                  <a:pt x="178308" y="123316"/>
                </a:lnTo>
                <a:close/>
              </a:path>
              <a:path w="205739" h="204470">
                <a:moveTo>
                  <a:pt x="8890" y="0"/>
                </a:moveTo>
                <a:lnTo>
                  <a:pt x="0" y="8889"/>
                </a:lnTo>
                <a:lnTo>
                  <a:pt x="147054" y="154867"/>
                </a:lnTo>
                <a:lnTo>
                  <a:pt x="155961" y="14587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76170" y="3438271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47260" y="156269"/>
                </a:moveTo>
                <a:lnTo>
                  <a:pt x="124841" y="178688"/>
                </a:lnTo>
                <a:lnTo>
                  <a:pt x="205612" y="205612"/>
                </a:lnTo>
                <a:lnTo>
                  <a:pt x="192151" y="165226"/>
                </a:lnTo>
                <a:lnTo>
                  <a:pt x="156210" y="165226"/>
                </a:lnTo>
                <a:lnTo>
                  <a:pt x="147260" y="156269"/>
                </a:lnTo>
                <a:close/>
              </a:path>
              <a:path w="205739" h="205739">
                <a:moveTo>
                  <a:pt x="156269" y="147260"/>
                </a:moveTo>
                <a:lnTo>
                  <a:pt x="147260" y="156269"/>
                </a:lnTo>
                <a:lnTo>
                  <a:pt x="156210" y="165226"/>
                </a:lnTo>
                <a:lnTo>
                  <a:pt x="165227" y="156209"/>
                </a:lnTo>
                <a:lnTo>
                  <a:pt x="156269" y="147260"/>
                </a:lnTo>
                <a:close/>
              </a:path>
              <a:path w="205739" h="205739">
                <a:moveTo>
                  <a:pt x="178689" y="124840"/>
                </a:moveTo>
                <a:lnTo>
                  <a:pt x="156269" y="147260"/>
                </a:lnTo>
                <a:lnTo>
                  <a:pt x="165227" y="156209"/>
                </a:lnTo>
                <a:lnTo>
                  <a:pt x="156210" y="165226"/>
                </a:lnTo>
                <a:lnTo>
                  <a:pt x="192151" y="165226"/>
                </a:lnTo>
                <a:lnTo>
                  <a:pt x="178689" y="124840"/>
                </a:lnTo>
                <a:close/>
              </a:path>
              <a:path w="205739" h="205739">
                <a:moveTo>
                  <a:pt x="8890" y="0"/>
                </a:moveTo>
                <a:lnTo>
                  <a:pt x="0" y="8889"/>
                </a:lnTo>
                <a:lnTo>
                  <a:pt x="147260" y="156269"/>
                </a:lnTo>
                <a:lnTo>
                  <a:pt x="156269" y="147260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241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115439" y="341083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7" y="177164"/>
                </a:lnTo>
                <a:lnTo>
                  <a:pt x="204088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69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115439" y="3776598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7" y="178307"/>
                </a:lnTo>
                <a:lnTo>
                  <a:pt x="204088" y="205612"/>
                </a:lnTo>
                <a:lnTo>
                  <a:pt x="190691" y="164973"/>
                </a:lnTo>
                <a:lnTo>
                  <a:pt x="154812" y="164973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3"/>
                </a:lnTo>
                <a:lnTo>
                  <a:pt x="163830" y="156082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2"/>
                </a:lnTo>
                <a:lnTo>
                  <a:pt x="154812" y="164973"/>
                </a:lnTo>
                <a:lnTo>
                  <a:pt x="190691" y="164973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90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138298" y="3063367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39" h="204470">
                <a:moveTo>
                  <a:pt x="147054" y="154867"/>
                </a:moveTo>
                <a:lnTo>
                  <a:pt x="124713" y="177419"/>
                </a:lnTo>
                <a:lnTo>
                  <a:pt x="205612" y="204088"/>
                </a:lnTo>
                <a:lnTo>
                  <a:pt x="192003" y="163830"/>
                </a:lnTo>
                <a:lnTo>
                  <a:pt x="156082" y="163830"/>
                </a:lnTo>
                <a:lnTo>
                  <a:pt x="147054" y="154867"/>
                </a:lnTo>
                <a:close/>
              </a:path>
              <a:path w="205739" h="204470">
                <a:moveTo>
                  <a:pt x="155961" y="145875"/>
                </a:moveTo>
                <a:lnTo>
                  <a:pt x="147054" y="154867"/>
                </a:lnTo>
                <a:lnTo>
                  <a:pt x="156082" y="163830"/>
                </a:lnTo>
                <a:lnTo>
                  <a:pt x="164973" y="154812"/>
                </a:lnTo>
                <a:lnTo>
                  <a:pt x="155961" y="145875"/>
                </a:lnTo>
                <a:close/>
              </a:path>
              <a:path w="205739" h="204470">
                <a:moveTo>
                  <a:pt x="178307" y="123317"/>
                </a:moveTo>
                <a:lnTo>
                  <a:pt x="155961" y="145875"/>
                </a:lnTo>
                <a:lnTo>
                  <a:pt x="164973" y="154812"/>
                </a:lnTo>
                <a:lnTo>
                  <a:pt x="156082" y="163830"/>
                </a:lnTo>
                <a:lnTo>
                  <a:pt x="192003" y="163830"/>
                </a:lnTo>
                <a:lnTo>
                  <a:pt x="178307" y="123317"/>
                </a:lnTo>
                <a:close/>
              </a:path>
              <a:path w="205739" h="204470">
                <a:moveTo>
                  <a:pt x="8889" y="0"/>
                </a:moveTo>
                <a:lnTo>
                  <a:pt x="0" y="8890"/>
                </a:lnTo>
                <a:lnTo>
                  <a:pt x="147054" y="154867"/>
                </a:lnTo>
                <a:lnTo>
                  <a:pt x="155961" y="145875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89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20239" y="3743071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7" y="178307"/>
                </a:lnTo>
                <a:lnTo>
                  <a:pt x="204088" y="205612"/>
                </a:lnTo>
                <a:lnTo>
                  <a:pt x="190691" y="164972"/>
                </a:lnTo>
                <a:lnTo>
                  <a:pt x="154812" y="164972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2"/>
                </a:lnTo>
                <a:lnTo>
                  <a:pt x="163830" y="156082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2"/>
                </a:lnTo>
                <a:lnTo>
                  <a:pt x="154812" y="164972"/>
                </a:lnTo>
                <a:lnTo>
                  <a:pt x="190691" y="164972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90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20239" y="40631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7" y="177164"/>
                </a:lnTo>
                <a:lnTo>
                  <a:pt x="204088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69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420239" y="3395598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7" y="178308"/>
                </a:lnTo>
                <a:lnTo>
                  <a:pt x="204088" y="205612"/>
                </a:lnTo>
                <a:lnTo>
                  <a:pt x="190691" y="164973"/>
                </a:lnTo>
                <a:lnTo>
                  <a:pt x="154812" y="164973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3"/>
                </a:lnTo>
                <a:lnTo>
                  <a:pt x="163830" y="156083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3"/>
                </a:lnTo>
                <a:lnTo>
                  <a:pt x="154812" y="164973"/>
                </a:lnTo>
                <a:lnTo>
                  <a:pt x="190691" y="164973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90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420239" y="3043554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69">
                <a:moveTo>
                  <a:pt x="145736" y="154745"/>
                </a:moveTo>
                <a:lnTo>
                  <a:pt x="123317" y="177165"/>
                </a:lnTo>
                <a:lnTo>
                  <a:pt x="204088" y="204089"/>
                </a:lnTo>
                <a:lnTo>
                  <a:pt x="190627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69" h="204469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69">
                <a:moveTo>
                  <a:pt x="177165" y="123317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3"/>
                </a:lnTo>
                <a:lnTo>
                  <a:pt x="190627" y="163703"/>
                </a:lnTo>
                <a:lnTo>
                  <a:pt x="177165" y="123317"/>
                </a:lnTo>
                <a:close/>
              </a:path>
              <a:path w="204469" h="204469">
                <a:moveTo>
                  <a:pt x="8890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09800" y="384352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77311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691510" y="3743071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6" y="178307"/>
                </a:lnTo>
                <a:lnTo>
                  <a:pt x="204088" y="205612"/>
                </a:lnTo>
                <a:lnTo>
                  <a:pt x="190691" y="164972"/>
                </a:lnTo>
                <a:lnTo>
                  <a:pt x="154812" y="164972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2"/>
                </a:lnTo>
                <a:lnTo>
                  <a:pt x="163830" y="156082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2"/>
                </a:lnTo>
                <a:lnTo>
                  <a:pt x="154812" y="164972"/>
                </a:lnTo>
                <a:lnTo>
                  <a:pt x="190691" y="164972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89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91510" y="40631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4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6"/>
                </a:lnTo>
                <a:close/>
              </a:path>
              <a:path w="204469" h="204470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691510" y="3395598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6" y="178308"/>
                </a:lnTo>
                <a:lnTo>
                  <a:pt x="204088" y="205612"/>
                </a:lnTo>
                <a:lnTo>
                  <a:pt x="190691" y="164973"/>
                </a:lnTo>
                <a:lnTo>
                  <a:pt x="154812" y="164973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3"/>
                </a:lnTo>
                <a:lnTo>
                  <a:pt x="163830" y="156083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3"/>
                </a:lnTo>
                <a:lnTo>
                  <a:pt x="154812" y="164973"/>
                </a:lnTo>
                <a:lnTo>
                  <a:pt x="190691" y="164973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89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691510" y="3043554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69">
                <a:moveTo>
                  <a:pt x="145736" y="154745"/>
                </a:moveTo>
                <a:lnTo>
                  <a:pt x="123316" y="177165"/>
                </a:lnTo>
                <a:lnTo>
                  <a:pt x="204088" y="204089"/>
                </a:lnTo>
                <a:lnTo>
                  <a:pt x="190626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69" h="204469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69" h="204469">
                <a:moveTo>
                  <a:pt x="177164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3"/>
                </a:lnTo>
                <a:lnTo>
                  <a:pt x="190626" y="163703"/>
                </a:lnTo>
                <a:lnTo>
                  <a:pt x="177164" y="123317"/>
                </a:lnTo>
                <a:close/>
              </a:path>
              <a:path w="204469" h="204469">
                <a:moveTo>
                  <a:pt x="8889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496311" y="384352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1623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53639" y="37583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7" y="177164"/>
                </a:lnTo>
                <a:lnTo>
                  <a:pt x="204088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69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953639" y="4076827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7" y="177165"/>
                </a:lnTo>
                <a:lnTo>
                  <a:pt x="204088" y="204089"/>
                </a:lnTo>
                <a:lnTo>
                  <a:pt x="190627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5" y="123317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3"/>
                </a:lnTo>
                <a:lnTo>
                  <a:pt x="190627" y="163703"/>
                </a:lnTo>
                <a:lnTo>
                  <a:pt x="177165" y="123317"/>
                </a:lnTo>
                <a:close/>
              </a:path>
              <a:path w="204469" h="204470">
                <a:moveTo>
                  <a:pt x="8890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953639" y="341083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145736" y="154745"/>
                </a:moveTo>
                <a:lnTo>
                  <a:pt x="123317" y="177164"/>
                </a:lnTo>
                <a:lnTo>
                  <a:pt x="204088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69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69" h="204470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69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53639" y="3057270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145875" y="155961"/>
                </a:moveTo>
                <a:lnTo>
                  <a:pt x="123317" y="178307"/>
                </a:lnTo>
                <a:lnTo>
                  <a:pt x="204088" y="205612"/>
                </a:lnTo>
                <a:lnTo>
                  <a:pt x="190691" y="164973"/>
                </a:lnTo>
                <a:lnTo>
                  <a:pt x="154812" y="164973"/>
                </a:lnTo>
                <a:lnTo>
                  <a:pt x="145875" y="155961"/>
                </a:lnTo>
                <a:close/>
              </a:path>
              <a:path w="204469" h="205739">
                <a:moveTo>
                  <a:pt x="154867" y="147054"/>
                </a:moveTo>
                <a:lnTo>
                  <a:pt x="145875" y="155961"/>
                </a:lnTo>
                <a:lnTo>
                  <a:pt x="154812" y="164973"/>
                </a:lnTo>
                <a:lnTo>
                  <a:pt x="163830" y="156082"/>
                </a:lnTo>
                <a:lnTo>
                  <a:pt x="154867" y="147054"/>
                </a:lnTo>
                <a:close/>
              </a:path>
              <a:path w="204469" h="205739">
                <a:moveTo>
                  <a:pt x="177419" y="124713"/>
                </a:moveTo>
                <a:lnTo>
                  <a:pt x="154867" y="147054"/>
                </a:lnTo>
                <a:lnTo>
                  <a:pt x="163830" y="156082"/>
                </a:lnTo>
                <a:lnTo>
                  <a:pt x="154812" y="164973"/>
                </a:lnTo>
                <a:lnTo>
                  <a:pt x="190691" y="164973"/>
                </a:lnTo>
                <a:lnTo>
                  <a:pt x="177419" y="124713"/>
                </a:lnTo>
                <a:close/>
              </a:path>
              <a:path w="204469" h="205739">
                <a:moveTo>
                  <a:pt x="8890" y="0"/>
                </a:moveTo>
                <a:lnTo>
                  <a:pt x="0" y="8889"/>
                </a:lnTo>
                <a:lnTo>
                  <a:pt x="145875" y="155961"/>
                </a:lnTo>
                <a:lnTo>
                  <a:pt x="154867" y="147054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747772" y="384352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909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29229" y="3743197"/>
            <a:ext cx="187960" cy="205740"/>
          </a:xfrm>
          <a:custGeom>
            <a:avLst/>
            <a:gdLst/>
            <a:ahLst/>
            <a:cxnLst/>
            <a:rect l="l" t="t" r="r" b="b"/>
            <a:pathLst>
              <a:path w="187960" h="205739">
                <a:moveTo>
                  <a:pt x="131599" y="153348"/>
                </a:moveTo>
                <a:lnTo>
                  <a:pt x="108076" y="174751"/>
                </a:lnTo>
                <a:lnTo>
                  <a:pt x="187579" y="205485"/>
                </a:lnTo>
                <a:lnTo>
                  <a:pt x="175556" y="162813"/>
                </a:lnTo>
                <a:lnTo>
                  <a:pt x="140207" y="162813"/>
                </a:lnTo>
                <a:lnTo>
                  <a:pt x="131599" y="153348"/>
                </a:lnTo>
                <a:close/>
              </a:path>
              <a:path w="187960" h="205739">
                <a:moveTo>
                  <a:pt x="141040" y="144758"/>
                </a:moveTo>
                <a:lnTo>
                  <a:pt x="131599" y="153348"/>
                </a:lnTo>
                <a:lnTo>
                  <a:pt x="140207" y="162813"/>
                </a:lnTo>
                <a:lnTo>
                  <a:pt x="149606" y="154177"/>
                </a:lnTo>
                <a:lnTo>
                  <a:pt x="141040" y="144758"/>
                </a:lnTo>
                <a:close/>
              </a:path>
              <a:path w="187960" h="205739">
                <a:moveTo>
                  <a:pt x="164465" y="123443"/>
                </a:moveTo>
                <a:lnTo>
                  <a:pt x="141040" y="144758"/>
                </a:lnTo>
                <a:lnTo>
                  <a:pt x="149606" y="154177"/>
                </a:lnTo>
                <a:lnTo>
                  <a:pt x="140207" y="162813"/>
                </a:lnTo>
                <a:lnTo>
                  <a:pt x="175556" y="162813"/>
                </a:lnTo>
                <a:lnTo>
                  <a:pt x="164465" y="123443"/>
                </a:lnTo>
                <a:close/>
              </a:path>
              <a:path w="187960" h="205739">
                <a:moveTo>
                  <a:pt x="9397" y="0"/>
                </a:moveTo>
                <a:lnTo>
                  <a:pt x="0" y="8635"/>
                </a:lnTo>
                <a:lnTo>
                  <a:pt x="131599" y="153348"/>
                </a:lnTo>
                <a:lnTo>
                  <a:pt x="141040" y="144758"/>
                </a:lnTo>
                <a:lnTo>
                  <a:pt x="93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229229" y="3395726"/>
            <a:ext cx="187960" cy="205740"/>
          </a:xfrm>
          <a:custGeom>
            <a:avLst/>
            <a:gdLst/>
            <a:ahLst/>
            <a:cxnLst/>
            <a:rect l="l" t="t" r="r" b="b"/>
            <a:pathLst>
              <a:path w="187960" h="205739">
                <a:moveTo>
                  <a:pt x="131599" y="153348"/>
                </a:moveTo>
                <a:lnTo>
                  <a:pt x="108076" y="174751"/>
                </a:lnTo>
                <a:lnTo>
                  <a:pt x="187579" y="205486"/>
                </a:lnTo>
                <a:lnTo>
                  <a:pt x="175556" y="162813"/>
                </a:lnTo>
                <a:lnTo>
                  <a:pt x="140207" y="162813"/>
                </a:lnTo>
                <a:lnTo>
                  <a:pt x="131599" y="153348"/>
                </a:lnTo>
                <a:close/>
              </a:path>
              <a:path w="187960" h="205739">
                <a:moveTo>
                  <a:pt x="141040" y="144758"/>
                </a:moveTo>
                <a:lnTo>
                  <a:pt x="131599" y="153348"/>
                </a:lnTo>
                <a:lnTo>
                  <a:pt x="140207" y="162813"/>
                </a:lnTo>
                <a:lnTo>
                  <a:pt x="149606" y="154177"/>
                </a:lnTo>
                <a:lnTo>
                  <a:pt x="141040" y="144758"/>
                </a:lnTo>
                <a:close/>
              </a:path>
              <a:path w="187960" h="205739">
                <a:moveTo>
                  <a:pt x="164465" y="123444"/>
                </a:moveTo>
                <a:lnTo>
                  <a:pt x="141040" y="144758"/>
                </a:lnTo>
                <a:lnTo>
                  <a:pt x="149606" y="154177"/>
                </a:lnTo>
                <a:lnTo>
                  <a:pt x="140207" y="162813"/>
                </a:lnTo>
                <a:lnTo>
                  <a:pt x="175556" y="162813"/>
                </a:lnTo>
                <a:lnTo>
                  <a:pt x="164465" y="123444"/>
                </a:lnTo>
                <a:close/>
              </a:path>
              <a:path w="187960" h="205739">
                <a:moveTo>
                  <a:pt x="9397" y="0"/>
                </a:moveTo>
                <a:lnTo>
                  <a:pt x="0" y="8636"/>
                </a:lnTo>
                <a:lnTo>
                  <a:pt x="131599" y="153348"/>
                </a:lnTo>
                <a:lnTo>
                  <a:pt x="141040" y="144758"/>
                </a:lnTo>
                <a:lnTo>
                  <a:pt x="93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29229" y="3043682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60" h="204469">
                <a:moveTo>
                  <a:pt x="131382" y="152059"/>
                </a:moveTo>
                <a:lnTo>
                  <a:pt x="107949" y="173481"/>
                </a:lnTo>
                <a:lnTo>
                  <a:pt x="187579" y="203962"/>
                </a:lnTo>
                <a:lnTo>
                  <a:pt x="175442" y="161416"/>
                </a:lnTo>
                <a:lnTo>
                  <a:pt x="139954" y="161416"/>
                </a:lnTo>
                <a:lnTo>
                  <a:pt x="131382" y="152059"/>
                </a:lnTo>
                <a:close/>
              </a:path>
              <a:path w="187960" h="204469">
                <a:moveTo>
                  <a:pt x="140742" y="143502"/>
                </a:moveTo>
                <a:lnTo>
                  <a:pt x="131382" y="152059"/>
                </a:lnTo>
                <a:lnTo>
                  <a:pt x="139954" y="161416"/>
                </a:lnTo>
                <a:lnTo>
                  <a:pt x="149351" y="152907"/>
                </a:lnTo>
                <a:lnTo>
                  <a:pt x="140742" y="143502"/>
                </a:lnTo>
                <a:close/>
              </a:path>
              <a:path w="187960" h="204469">
                <a:moveTo>
                  <a:pt x="164210" y="122046"/>
                </a:moveTo>
                <a:lnTo>
                  <a:pt x="140742" y="143502"/>
                </a:lnTo>
                <a:lnTo>
                  <a:pt x="149351" y="152907"/>
                </a:lnTo>
                <a:lnTo>
                  <a:pt x="139954" y="161416"/>
                </a:lnTo>
                <a:lnTo>
                  <a:pt x="175442" y="161416"/>
                </a:lnTo>
                <a:lnTo>
                  <a:pt x="164210" y="122046"/>
                </a:lnTo>
                <a:close/>
              </a:path>
              <a:path w="187960" h="204469">
                <a:moveTo>
                  <a:pt x="9397" y="0"/>
                </a:moveTo>
                <a:lnTo>
                  <a:pt x="0" y="8635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48405" y="397687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199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324605" y="3001517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310890" y="2963417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7" y="48006"/>
                </a:lnTo>
                <a:lnTo>
                  <a:pt x="88900" y="48006"/>
                </a:lnTo>
                <a:lnTo>
                  <a:pt x="88900" y="28194"/>
                </a:lnTo>
                <a:lnTo>
                  <a:pt x="132588" y="28194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76200" y="48006"/>
                </a:lnTo>
                <a:lnTo>
                  <a:pt x="76200" y="28194"/>
                </a:lnTo>
                <a:close/>
              </a:path>
              <a:path w="152400" h="76200">
                <a:moveTo>
                  <a:pt x="132588" y="28194"/>
                </a:moveTo>
                <a:lnTo>
                  <a:pt x="88900" y="28194"/>
                </a:lnTo>
                <a:lnTo>
                  <a:pt x="88900" y="48006"/>
                </a:lnTo>
                <a:lnTo>
                  <a:pt x="132587" y="48006"/>
                </a:lnTo>
                <a:lnTo>
                  <a:pt x="152400" y="38100"/>
                </a:lnTo>
                <a:lnTo>
                  <a:pt x="132588" y="2819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243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729101" y="3749294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60" h="204470">
                <a:moveTo>
                  <a:pt x="131382" y="152059"/>
                </a:moveTo>
                <a:lnTo>
                  <a:pt x="107950" y="173481"/>
                </a:lnTo>
                <a:lnTo>
                  <a:pt x="187578" y="203961"/>
                </a:lnTo>
                <a:lnTo>
                  <a:pt x="175442" y="161416"/>
                </a:lnTo>
                <a:lnTo>
                  <a:pt x="139953" y="161416"/>
                </a:lnTo>
                <a:lnTo>
                  <a:pt x="131382" y="152059"/>
                </a:lnTo>
                <a:close/>
              </a:path>
              <a:path w="187960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6"/>
                </a:lnTo>
                <a:lnTo>
                  <a:pt x="149351" y="152907"/>
                </a:lnTo>
                <a:lnTo>
                  <a:pt x="140742" y="143502"/>
                </a:lnTo>
                <a:close/>
              </a:path>
              <a:path w="187960" h="204470">
                <a:moveTo>
                  <a:pt x="164211" y="122046"/>
                </a:moveTo>
                <a:lnTo>
                  <a:pt x="140742" y="143502"/>
                </a:lnTo>
                <a:lnTo>
                  <a:pt x="149351" y="152907"/>
                </a:lnTo>
                <a:lnTo>
                  <a:pt x="139953" y="161416"/>
                </a:lnTo>
                <a:lnTo>
                  <a:pt x="175442" y="161416"/>
                </a:lnTo>
                <a:lnTo>
                  <a:pt x="164211" y="122046"/>
                </a:lnTo>
                <a:close/>
              </a:path>
              <a:path w="187960" h="204470">
                <a:moveTo>
                  <a:pt x="9398" y="0"/>
                </a:moveTo>
                <a:lnTo>
                  <a:pt x="0" y="8635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29101" y="3400297"/>
            <a:ext cx="187960" cy="205740"/>
          </a:xfrm>
          <a:custGeom>
            <a:avLst/>
            <a:gdLst/>
            <a:ahLst/>
            <a:cxnLst/>
            <a:rect l="l" t="t" r="r" b="b"/>
            <a:pathLst>
              <a:path w="187960" h="205739">
                <a:moveTo>
                  <a:pt x="131599" y="153348"/>
                </a:moveTo>
                <a:lnTo>
                  <a:pt x="108076" y="174751"/>
                </a:lnTo>
                <a:lnTo>
                  <a:pt x="187578" y="205486"/>
                </a:lnTo>
                <a:lnTo>
                  <a:pt x="175556" y="162813"/>
                </a:lnTo>
                <a:lnTo>
                  <a:pt x="140208" y="162813"/>
                </a:lnTo>
                <a:lnTo>
                  <a:pt x="131599" y="153348"/>
                </a:lnTo>
                <a:close/>
              </a:path>
              <a:path w="187960" h="205739">
                <a:moveTo>
                  <a:pt x="141040" y="144758"/>
                </a:moveTo>
                <a:lnTo>
                  <a:pt x="131599" y="153348"/>
                </a:lnTo>
                <a:lnTo>
                  <a:pt x="140208" y="162813"/>
                </a:lnTo>
                <a:lnTo>
                  <a:pt x="149606" y="154177"/>
                </a:lnTo>
                <a:lnTo>
                  <a:pt x="141040" y="144758"/>
                </a:lnTo>
                <a:close/>
              </a:path>
              <a:path w="187960" h="205739">
                <a:moveTo>
                  <a:pt x="164464" y="123443"/>
                </a:moveTo>
                <a:lnTo>
                  <a:pt x="141040" y="144758"/>
                </a:lnTo>
                <a:lnTo>
                  <a:pt x="149606" y="154177"/>
                </a:lnTo>
                <a:lnTo>
                  <a:pt x="140208" y="162813"/>
                </a:lnTo>
                <a:lnTo>
                  <a:pt x="175556" y="162813"/>
                </a:lnTo>
                <a:lnTo>
                  <a:pt x="164464" y="123443"/>
                </a:lnTo>
                <a:close/>
              </a:path>
              <a:path w="187960" h="205739">
                <a:moveTo>
                  <a:pt x="9398" y="0"/>
                </a:moveTo>
                <a:lnTo>
                  <a:pt x="0" y="8636"/>
                </a:lnTo>
                <a:lnTo>
                  <a:pt x="131599" y="153348"/>
                </a:lnTo>
                <a:lnTo>
                  <a:pt x="141040" y="144758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29101" y="3048254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60" h="204470">
                <a:moveTo>
                  <a:pt x="131382" y="152059"/>
                </a:moveTo>
                <a:lnTo>
                  <a:pt x="107950" y="173482"/>
                </a:lnTo>
                <a:lnTo>
                  <a:pt x="187578" y="203962"/>
                </a:lnTo>
                <a:lnTo>
                  <a:pt x="175442" y="161417"/>
                </a:lnTo>
                <a:lnTo>
                  <a:pt x="139953" y="161417"/>
                </a:lnTo>
                <a:lnTo>
                  <a:pt x="131382" y="152059"/>
                </a:lnTo>
                <a:close/>
              </a:path>
              <a:path w="187960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7"/>
                </a:lnTo>
                <a:lnTo>
                  <a:pt x="149351" y="152908"/>
                </a:lnTo>
                <a:lnTo>
                  <a:pt x="140742" y="143502"/>
                </a:lnTo>
                <a:close/>
              </a:path>
              <a:path w="187960" h="204470">
                <a:moveTo>
                  <a:pt x="164211" y="122047"/>
                </a:moveTo>
                <a:lnTo>
                  <a:pt x="140742" y="143502"/>
                </a:lnTo>
                <a:lnTo>
                  <a:pt x="149351" y="152908"/>
                </a:lnTo>
                <a:lnTo>
                  <a:pt x="139953" y="161417"/>
                </a:lnTo>
                <a:lnTo>
                  <a:pt x="175442" y="161417"/>
                </a:lnTo>
                <a:lnTo>
                  <a:pt x="164211" y="122047"/>
                </a:lnTo>
                <a:close/>
              </a:path>
              <a:path w="187960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748278" y="398297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824478" y="3006089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810761" y="2967989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7" y="48006"/>
                </a:lnTo>
                <a:lnTo>
                  <a:pt x="88900" y="48006"/>
                </a:lnTo>
                <a:lnTo>
                  <a:pt x="88900" y="28194"/>
                </a:lnTo>
                <a:lnTo>
                  <a:pt x="132588" y="28194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76200" y="48006"/>
                </a:lnTo>
                <a:lnTo>
                  <a:pt x="76200" y="28194"/>
                </a:lnTo>
                <a:close/>
              </a:path>
              <a:path w="152400" h="76200">
                <a:moveTo>
                  <a:pt x="132588" y="28194"/>
                </a:moveTo>
                <a:lnTo>
                  <a:pt x="88900" y="28194"/>
                </a:lnTo>
                <a:lnTo>
                  <a:pt x="88900" y="48006"/>
                </a:lnTo>
                <a:lnTo>
                  <a:pt x="132587" y="48006"/>
                </a:lnTo>
                <a:lnTo>
                  <a:pt x="152400" y="38100"/>
                </a:lnTo>
                <a:lnTo>
                  <a:pt x="132588" y="2819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957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91610" y="3733927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6" y="177165"/>
                </a:lnTo>
                <a:lnTo>
                  <a:pt x="204088" y="204089"/>
                </a:lnTo>
                <a:lnTo>
                  <a:pt x="190626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4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3"/>
                </a:lnTo>
                <a:lnTo>
                  <a:pt x="190626" y="163703"/>
                </a:lnTo>
                <a:lnTo>
                  <a:pt x="177164" y="123317"/>
                </a:lnTo>
                <a:close/>
              </a:path>
              <a:path w="204470" h="204470">
                <a:moveTo>
                  <a:pt x="8889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491610" y="4053966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5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4" y="123316"/>
                </a:moveTo>
                <a:lnTo>
                  <a:pt x="154745" y="145736"/>
                </a:lnTo>
                <a:lnTo>
                  <a:pt x="163702" y="154685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6"/>
                </a:lnTo>
                <a:close/>
              </a:path>
              <a:path w="204470" h="204470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491610" y="3386454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6" y="177165"/>
                </a:lnTo>
                <a:lnTo>
                  <a:pt x="204088" y="204089"/>
                </a:lnTo>
                <a:lnTo>
                  <a:pt x="190626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4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3"/>
                </a:lnTo>
                <a:lnTo>
                  <a:pt x="190626" y="163703"/>
                </a:lnTo>
                <a:lnTo>
                  <a:pt x="177164" y="123317"/>
                </a:lnTo>
                <a:close/>
              </a:path>
              <a:path w="204470" h="204470">
                <a:moveTo>
                  <a:pt x="8889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491610" y="30344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69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69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69">
                <a:moveTo>
                  <a:pt x="177164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6"/>
                </a:lnTo>
                <a:close/>
              </a:path>
              <a:path w="204470" h="204469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00984" y="38343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2291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98848" y="3096005"/>
            <a:ext cx="207010" cy="208279"/>
          </a:xfrm>
          <a:custGeom>
            <a:avLst/>
            <a:gdLst/>
            <a:ahLst/>
            <a:cxnLst/>
            <a:rect l="l" t="t" r="r" b="b"/>
            <a:pathLst>
              <a:path w="207010" h="208279">
                <a:moveTo>
                  <a:pt x="145863" y="47123"/>
                </a:moveTo>
                <a:lnTo>
                  <a:pt x="0" y="194183"/>
                </a:lnTo>
                <a:lnTo>
                  <a:pt x="13970" y="208153"/>
                </a:lnTo>
                <a:lnTo>
                  <a:pt x="159959" y="61086"/>
                </a:lnTo>
                <a:lnTo>
                  <a:pt x="145863" y="47123"/>
                </a:lnTo>
                <a:close/>
              </a:path>
              <a:path w="207010" h="208279">
                <a:moveTo>
                  <a:pt x="194068" y="38100"/>
                </a:moveTo>
                <a:lnTo>
                  <a:pt x="154812" y="38100"/>
                </a:lnTo>
                <a:lnTo>
                  <a:pt x="168910" y="52070"/>
                </a:lnTo>
                <a:lnTo>
                  <a:pt x="159959" y="61086"/>
                </a:lnTo>
                <a:lnTo>
                  <a:pt x="179959" y="80899"/>
                </a:lnTo>
                <a:lnTo>
                  <a:pt x="194068" y="38100"/>
                </a:lnTo>
                <a:close/>
              </a:path>
              <a:path w="207010" h="208279">
                <a:moveTo>
                  <a:pt x="154812" y="38100"/>
                </a:moveTo>
                <a:lnTo>
                  <a:pt x="145863" y="47123"/>
                </a:lnTo>
                <a:lnTo>
                  <a:pt x="159959" y="61086"/>
                </a:lnTo>
                <a:lnTo>
                  <a:pt x="168910" y="52070"/>
                </a:lnTo>
                <a:lnTo>
                  <a:pt x="154812" y="38100"/>
                </a:lnTo>
                <a:close/>
              </a:path>
              <a:path w="207010" h="208279">
                <a:moveTo>
                  <a:pt x="206628" y="0"/>
                </a:moveTo>
                <a:lnTo>
                  <a:pt x="125856" y="27305"/>
                </a:lnTo>
                <a:lnTo>
                  <a:pt x="145863" y="47123"/>
                </a:lnTo>
                <a:lnTo>
                  <a:pt x="154812" y="38100"/>
                </a:lnTo>
                <a:lnTo>
                  <a:pt x="194068" y="38100"/>
                </a:lnTo>
                <a:lnTo>
                  <a:pt x="20662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991483" y="310603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4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6"/>
                </a:lnTo>
                <a:close/>
              </a:path>
              <a:path w="204470" h="204470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024884" y="3624071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009644" y="3924300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20256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438772" y="3720338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70">
                <a:moveTo>
                  <a:pt x="131382" y="152059"/>
                </a:moveTo>
                <a:lnTo>
                  <a:pt x="107950" y="173481"/>
                </a:lnTo>
                <a:lnTo>
                  <a:pt x="187578" y="203962"/>
                </a:lnTo>
                <a:lnTo>
                  <a:pt x="175442" y="161417"/>
                </a:lnTo>
                <a:lnTo>
                  <a:pt x="139953" y="161417"/>
                </a:lnTo>
                <a:lnTo>
                  <a:pt x="131382" y="152059"/>
                </a:lnTo>
                <a:close/>
              </a:path>
              <a:path w="187959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7"/>
                </a:lnTo>
                <a:lnTo>
                  <a:pt x="149351" y="152907"/>
                </a:lnTo>
                <a:lnTo>
                  <a:pt x="140742" y="143502"/>
                </a:lnTo>
                <a:close/>
              </a:path>
              <a:path w="187959" h="204470">
                <a:moveTo>
                  <a:pt x="164210" y="122047"/>
                </a:moveTo>
                <a:lnTo>
                  <a:pt x="140742" y="143502"/>
                </a:lnTo>
                <a:lnTo>
                  <a:pt x="149351" y="152907"/>
                </a:lnTo>
                <a:lnTo>
                  <a:pt x="139953" y="161417"/>
                </a:lnTo>
                <a:lnTo>
                  <a:pt x="175442" y="161417"/>
                </a:lnTo>
                <a:lnTo>
                  <a:pt x="164210" y="122047"/>
                </a:lnTo>
                <a:close/>
              </a:path>
              <a:path w="187959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438772" y="3372865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70">
                <a:moveTo>
                  <a:pt x="131382" y="152059"/>
                </a:moveTo>
                <a:lnTo>
                  <a:pt x="107950" y="173482"/>
                </a:lnTo>
                <a:lnTo>
                  <a:pt x="187578" y="203962"/>
                </a:lnTo>
                <a:lnTo>
                  <a:pt x="175442" y="161417"/>
                </a:lnTo>
                <a:lnTo>
                  <a:pt x="139953" y="161417"/>
                </a:lnTo>
                <a:lnTo>
                  <a:pt x="131382" y="152059"/>
                </a:lnTo>
                <a:close/>
              </a:path>
              <a:path w="187959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7"/>
                </a:lnTo>
                <a:lnTo>
                  <a:pt x="149351" y="152908"/>
                </a:lnTo>
                <a:lnTo>
                  <a:pt x="140742" y="143502"/>
                </a:lnTo>
                <a:close/>
              </a:path>
              <a:path w="187959" h="204470">
                <a:moveTo>
                  <a:pt x="164210" y="122047"/>
                </a:moveTo>
                <a:lnTo>
                  <a:pt x="140742" y="143502"/>
                </a:lnTo>
                <a:lnTo>
                  <a:pt x="149351" y="152908"/>
                </a:lnTo>
                <a:lnTo>
                  <a:pt x="139953" y="161417"/>
                </a:lnTo>
                <a:lnTo>
                  <a:pt x="175442" y="161417"/>
                </a:lnTo>
                <a:lnTo>
                  <a:pt x="164210" y="122047"/>
                </a:lnTo>
                <a:close/>
              </a:path>
              <a:path w="187959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438772" y="3019298"/>
            <a:ext cx="187960" cy="205740"/>
          </a:xfrm>
          <a:custGeom>
            <a:avLst/>
            <a:gdLst/>
            <a:ahLst/>
            <a:cxnLst/>
            <a:rect l="l" t="t" r="r" b="b"/>
            <a:pathLst>
              <a:path w="187959" h="205739">
                <a:moveTo>
                  <a:pt x="131599" y="153348"/>
                </a:moveTo>
                <a:lnTo>
                  <a:pt x="108076" y="174751"/>
                </a:lnTo>
                <a:lnTo>
                  <a:pt x="187578" y="205486"/>
                </a:lnTo>
                <a:lnTo>
                  <a:pt x="175556" y="162813"/>
                </a:lnTo>
                <a:lnTo>
                  <a:pt x="140207" y="162813"/>
                </a:lnTo>
                <a:lnTo>
                  <a:pt x="131599" y="153348"/>
                </a:lnTo>
                <a:close/>
              </a:path>
              <a:path w="187959" h="205739">
                <a:moveTo>
                  <a:pt x="141040" y="144758"/>
                </a:moveTo>
                <a:lnTo>
                  <a:pt x="131599" y="153348"/>
                </a:lnTo>
                <a:lnTo>
                  <a:pt x="140207" y="162813"/>
                </a:lnTo>
                <a:lnTo>
                  <a:pt x="149605" y="154177"/>
                </a:lnTo>
                <a:lnTo>
                  <a:pt x="141040" y="144758"/>
                </a:lnTo>
                <a:close/>
              </a:path>
              <a:path w="187959" h="205739">
                <a:moveTo>
                  <a:pt x="164465" y="123443"/>
                </a:moveTo>
                <a:lnTo>
                  <a:pt x="141040" y="144758"/>
                </a:lnTo>
                <a:lnTo>
                  <a:pt x="149605" y="154177"/>
                </a:lnTo>
                <a:lnTo>
                  <a:pt x="140207" y="162813"/>
                </a:lnTo>
                <a:lnTo>
                  <a:pt x="175556" y="162813"/>
                </a:lnTo>
                <a:lnTo>
                  <a:pt x="164465" y="123443"/>
                </a:lnTo>
                <a:close/>
              </a:path>
              <a:path w="187959" h="205739">
                <a:moveTo>
                  <a:pt x="9398" y="0"/>
                </a:moveTo>
                <a:lnTo>
                  <a:pt x="0" y="8636"/>
                </a:lnTo>
                <a:lnTo>
                  <a:pt x="131599" y="153348"/>
                </a:lnTo>
                <a:lnTo>
                  <a:pt x="141040" y="144758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459473" y="395401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35673" y="2977133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599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520433" y="2939033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8" y="48005"/>
                </a:lnTo>
                <a:lnTo>
                  <a:pt x="88900" y="48005"/>
                </a:lnTo>
                <a:lnTo>
                  <a:pt x="88900" y="28193"/>
                </a:lnTo>
                <a:lnTo>
                  <a:pt x="132587" y="28193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152400" h="76200">
                <a:moveTo>
                  <a:pt x="132587" y="28193"/>
                </a:moveTo>
                <a:lnTo>
                  <a:pt x="88900" y="28193"/>
                </a:lnTo>
                <a:lnTo>
                  <a:pt x="88900" y="48005"/>
                </a:lnTo>
                <a:lnTo>
                  <a:pt x="132588" y="48005"/>
                </a:lnTo>
                <a:lnTo>
                  <a:pt x="152400" y="38100"/>
                </a:lnTo>
                <a:lnTo>
                  <a:pt x="132587" y="2819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471415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280915" y="3928871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276216" y="3400297"/>
            <a:ext cx="187960" cy="205740"/>
          </a:xfrm>
          <a:custGeom>
            <a:avLst/>
            <a:gdLst/>
            <a:ahLst/>
            <a:cxnLst/>
            <a:rect l="l" t="t" r="r" b="b"/>
            <a:pathLst>
              <a:path w="187960" h="205739">
                <a:moveTo>
                  <a:pt x="131599" y="153348"/>
                </a:moveTo>
                <a:lnTo>
                  <a:pt x="108077" y="174751"/>
                </a:lnTo>
                <a:lnTo>
                  <a:pt x="187579" y="205486"/>
                </a:lnTo>
                <a:lnTo>
                  <a:pt x="175556" y="162813"/>
                </a:lnTo>
                <a:lnTo>
                  <a:pt x="140208" y="162813"/>
                </a:lnTo>
                <a:lnTo>
                  <a:pt x="131599" y="153348"/>
                </a:lnTo>
                <a:close/>
              </a:path>
              <a:path w="187960" h="205739">
                <a:moveTo>
                  <a:pt x="141040" y="144758"/>
                </a:moveTo>
                <a:lnTo>
                  <a:pt x="131599" y="153348"/>
                </a:lnTo>
                <a:lnTo>
                  <a:pt x="140208" y="162813"/>
                </a:lnTo>
                <a:lnTo>
                  <a:pt x="149606" y="154177"/>
                </a:lnTo>
                <a:lnTo>
                  <a:pt x="141040" y="144758"/>
                </a:lnTo>
                <a:close/>
              </a:path>
              <a:path w="187960" h="205739">
                <a:moveTo>
                  <a:pt x="164465" y="123443"/>
                </a:moveTo>
                <a:lnTo>
                  <a:pt x="141040" y="144758"/>
                </a:lnTo>
                <a:lnTo>
                  <a:pt x="149606" y="154177"/>
                </a:lnTo>
                <a:lnTo>
                  <a:pt x="140208" y="162813"/>
                </a:lnTo>
                <a:lnTo>
                  <a:pt x="175556" y="162813"/>
                </a:lnTo>
                <a:lnTo>
                  <a:pt x="164465" y="123443"/>
                </a:lnTo>
                <a:close/>
              </a:path>
              <a:path w="187960" h="205739">
                <a:moveTo>
                  <a:pt x="9398" y="0"/>
                </a:moveTo>
                <a:lnTo>
                  <a:pt x="0" y="8636"/>
                </a:lnTo>
                <a:lnTo>
                  <a:pt x="131599" y="153348"/>
                </a:lnTo>
                <a:lnTo>
                  <a:pt x="141040" y="144758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276216" y="3048254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60" h="204470">
                <a:moveTo>
                  <a:pt x="131382" y="152059"/>
                </a:moveTo>
                <a:lnTo>
                  <a:pt x="107950" y="173482"/>
                </a:lnTo>
                <a:lnTo>
                  <a:pt x="187579" y="203962"/>
                </a:lnTo>
                <a:lnTo>
                  <a:pt x="175442" y="161417"/>
                </a:lnTo>
                <a:lnTo>
                  <a:pt x="139954" y="161417"/>
                </a:lnTo>
                <a:lnTo>
                  <a:pt x="131382" y="152059"/>
                </a:lnTo>
                <a:close/>
              </a:path>
              <a:path w="187960" h="204470">
                <a:moveTo>
                  <a:pt x="140742" y="143502"/>
                </a:moveTo>
                <a:lnTo>
                  <a:pt x="131382" y="152059"/>
                </a:lnTo>
                <a:lnTo>
                  <a:pt x="139954" y="161417"/>
                </a:lnTo>
                <a:lnTo>
                  <a:pt x="149352" y="152908"/>
                </a:lnTo>
                <a:lnTo>
                  <a:pt x="140742" y="143502"/>
                </a:lnTo>
                <a:close/>
              </a:path>
              <a:path w="187960" h="204470">
                <a:moveTo>
                  <a:pt x="164211" y="122047"/>
                </a:moveTo>
                <a:lnTo>
                  <a:pt x="140742" y="143502"/>
                </a:lnTo>
                <a:lnTo>
                  <a:pt x="149352" y="152908"/>
                </a:lnTo>
                <a:lnTo>
                  <a:pt x="139954" y="161417"/>
                </a:lnTo>
                <a:lnTo>
                  <a:pt x="175442" y="161417"/>
                </a:lnTo>
                <a:lnTo>
                  <a:pt x="164211" y="122047"/>
                </a:lnTo>
                <a:close/>
              </a:path>
              <a:path w="187960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357878" y="2967989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7" y="48006"/>
                </a:lnTo>
                <a:lnTo>
                  <a:pt x="88900" y="48006"/>
                </a:lnTo>
                <a:lnTo>
                  <a:pt x="88900" y="28194"/>
                </a:lnTo>
                <a:lnTo>
                  <a:pt x="132588" y="28194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76200" y="48006"/>
                </a:lnTo>
                <a:lnTo>
                  <a:pt x="76200" y="28194"/>
                </a:lnTo>
                <a:close/>
              </a:path>
              <a:path w="152400" h="76200">
                <a:moveTo>
                  <a:pt x="132588" y="28194"/>
                </a:moveTo>
                <a:lnTo>
                  <a:pt x="88900" y="28194"/>
                </a:lnTo>
                <a:lnTo>
                  <a:pt x="88900" y="48006"/>
                </a:lnTo>
                <a:lnTo>
                  <a:pt x="132587" y="48006"/>
                </a:lnTo>
                <a:lnTo>
                  <a:pt x="152400" y="38100"/>
                </a:lnTo>
                <a:lnTo>
                  <a:pt x="132588" y="2819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287773" y="367207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57878" y="3006089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9911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809871" y="3738498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47260" y="156269"/>
                </a:moveTo>
                <a:lnTo>
                  <a:pt x="124840" y="178688"/>
                </a:lnTo>
                <a:lnTo>
                  <a:pt x="205612" y="205612"/>
                </a:lnTo>
                <a:lnTo>
                  <a:pt x="192150" y="165226"/>
                </a:lnTo>
                <a:lnTo>
                  <a:pt x="156209" y="165226"/>
                </a:lnTo>
                <a:lnTo>
                  <a:pt x="147260" y="156269"/>
                </a:lnTo>
                <a:close/>
              </a:path>
              <a:path w="205739" h="205739">
                <a:moveTo>
                  <a:pt x="156269" y="147260"/>
                </a:moveTo>
                <a:lnTo>
                  <a:pt x="147260" y="156269"/>
                </a:lnTo>
                <a:lnTo>
                  <a:pt x="156209" y="165226"/>
                </a:lnTo>
                <a:lnTo>
                  <a:pt x="165226" y="156209"/>
                </a:lnTo>
                <a:lnTo>
                  <a:pt x="156269" y="147260"/>
                </a:lnTo>
                <a:close/>
              </a:path>
              <a:path w="205739" h="205739">
                <a:moveTo>
                  <a:pt x="178688" y="124840"/>
                </a:moveTo>
                <a:lnTo>
                  <a:pt x="156269" y="147260"/>
                </a:lnTo>
                <a:lnTo>
                  <a:pt x="165226" y="156209"/>
                </a:lnTo>
                <a:lnTo>
                  <a:pt x="156209" y="165226"/>
                </a:lnTo>
                <a:lnTo>
                  <a:pt x="192150" y="165226"/>
                </a:lnTo>
                <a:lnTo>
                  <a:pt x="178688" y="124840"/>
                </a:lnTo>
                <a:close/>
              </a:path>
              <a:path w="205739" h="205739">
                <a:moveTo>
                  <a:pt x="8889" y="0"/>
                </a:moveTo>
                <a:lnTo>
                  <a:pt x="0" y="8889"/>
                </a:lnTo>
                <a:lnTo>
                  <a:pt x="147260" y="156269"/>
                </a:lnTo>
                <a:lnTo>
                  <a:pt x="156269" y="14726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09871" y="4058539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39" h="204470">
                <a:moveTo>
                  <a:pt x="147054" y="154867"/>
                </a:moveTo>
                <a:lnTo>
                  <a:pt x="124713" y="177419"/>
                </a:lnTo>
                <a:lnTo>
                  <a:pt x="205612" y="204088"/>
                </a:lnTo>
                <a:lnTo>
                  <a:pt x="192003" y="163830"/>
                </a:lnTo>
                <a:lnTo>
                  <a:pt x="156082" y="163830"/>
                </a:lnTo>
                <a:lnTo>
                  <a:pt x="147054" y="154867"/>
                </a:lnTo>
                <a:close/>
              </a:path>
              <a:path w="205739" h="204470">
                <a:moveTo>
                  <a:pt x="155961" y="145875"/>
                </a:moveTo>
                <a:lnTo>
                  <a:pt x="147054" y="154867"/>
                </a:lnTo>
                <a:lnTo>
                  <a:pt x="156082" y="163830"/>
                </a:lnTo>
                <a:lnTo>
                  <a:pt x="164973" y="154812"/>
                </a:lnTo>
                <a:lnTo>
                  <a:pt x="155961" y="145875"/>
                </a:lnTo>
                <a:close/>
              </a:path>
              <a:path w="205739" h="204470">
                <a:moveTo>
                  <a:pt x="178307" y="123317"/>
                </a:moveTo>
                <a:lnTo>
                  <a:pt x="155961" y="145875"/>
                </a:lnTo>
                <a:lnTo>
                  <a:pt x="164973" y="154812"/>
                </a:lnTo>
                <a:lnTo>
                  <a:pt x="156082" y="163830"/>
                </a:lnTo>
                <a:lnTo>
                  <a:pt x="192003" y="163830"/>
                </a:lnTo>
                <a:lnTo>
                  <a:pt x="178307" y="123317"/>
                </a:lnTo>
                <a:close/>
              </a:path>
              <a:path w="205739" h="204470">
                <a:moveTo>
                  <a:pt x="8889" y="0"/>
                </a:moveTo>
                <a:lnTo>
                  <a:pt x="0" y="8890"/>
                </a:lnTo>
                <a:lnTo>
                  <a:pt x="147054" y="154867"/>
                </a:lnTo>
                <a:lnTo>
                  <a:pt x="155961" y="145875"/>
                </a:lnTo>
                <a:lnTo>
                  <a:pt x="88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809871" y="3391027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39" h="204470">
                <a:moveTo>
                  <a:pt x="147054" y="154867"/>
                </a:moveTo>
                <a:lnTo>
                  <a:pt x="124713" y="177419"/>
                </a:lnTo>
                <a:lnTo>
                  <a:pt x="205612" y="204088"/>
                </a:lnTo>
                <a:lnTo>
                  <a:pt x="192003" y="163830"/>
                </a:lnTo>
                <a:lnTo>
                  <a:pt x="156082" y="163830"/>
                </a:lnTo>
                <a:lnTo>
                  <a:pt x="147054" y="154867"/>
                </a:lnTo>
                <a:close/>
              </a:path>
              <a:path w="205739" h="204470">
                <a:moveTo>
                  <a:pt x="155961" y="145875"/>
                </a:moveTo>
                <a:lnTo>
                  <a:pt x="147054" y="154867"/>
                </a:lnTo>
                <a:lnTo>
                  <a:pt x="156082" y="163830"/>
                </a:lnTo>
                <a:lnTo>
                  <a:pt x="164973" y="154812"/>
                </a:lnTo>
                <a:lnTo>
                  <a:pt x="155961" y="145875"/>
                </a:lnTo>
                <a:close/>
              </a:path>
              <a:path w="205739" h="204470">
                <a:moveTo>
                  <a:pt x="178307" y="123317"/>
                </a:moveTo>
                <a:lnTo>
                  <a:pt x="155961" y="145875"/>
                </a:lnTo>
                <a:lnTo>
                  <a:pt x="164973" y="154812"/>
                </a:lnTo>
                <a:lnTo>
                  <a:pt x="156082" y="163830"/>
                </a:lnTo>
                <a:lnTo>
                  <a:pt x="192003" y="163830"/>
                </a:lnTo>
                <a:lnTo>
                  <a:pt x="178307" y="123317"/>
                </a:lnTo>
                <a:close/>
              </a:path>
              <a:path w="205739" h="204470">
                <a:moveTo>
                  <a:pt x="8889" y="0"/>
                </a:moveTo>
                <a:lnTo>
                  <a:pt x="0" y="8889"/>
                </a:lnTo>
                <a:lnTo>
                  <a:pt x="147054" y="154867"/>
                </a:lnTo>
                <a:lnTo>
                  <a:pt x="155961" y="145875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809871" y="3038982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39" h="204469">
                <a:moveTo>
                  <a:pt x="147054" y="154867"/>
                </a:moveTo>
                <a:lnTo>
                  <a:pt x="124713" y="177418"/>
                </a:lnTo>
                <a:lnTo>
                  <a:pt x="205612" y="204088"/>
                </a:lnTo>
                <a:lnTo>
                  <a:pt x="192003" y="163829"/>
                </a:lnTo>
                <a:lnTo>
                  <a:pt x="156082" y="163829"/>
                </a:lnTo>
                <a:lnTo>
                  <a:pt x="147054" y="154867"/>
                </a:lnTo>
                <a:close/>
              </a:path>
              <a:path w="205739" h="204469">
                <a:moveTo>
                  <a:pt x="155961" y="145875"/>
                </a:moveTo>
                <a:lnTo>
                  <a:pt x="147054" y="154867"/>
                </a:lnTo>
                <a:lnTo>
                  <a:pt x="156082" y="163829"/>
                </a:lnTo>
                <a:lnTo>
                  <a:pt x="164973" y="154812"/>
                </a:lnTo>
                <a:lnTo>
                  <a:pt x="155961" y="145875"/>
                </a:lnTo>
                <a:close/>
              </a:path>
              <a:path w="205739" h="204469">
                <a:moveTo>
                  <a:pt x="178307" y="123316"/>
                </a:moveTo>
                <a:lnTo>
                  <a:pt x="155961" y="145875"/>
                </a:lnTo>
                <a:lnTo>
                  <a:pt x="164973" y="154812"/>
                </a:lnTo>
                <a:lnTo>
                  <a:pt x="156082" y="163829"/>
                </a:lnTo>
                <a:lnTo>
                  <a:pt x="192003" y="163829"/>
                </a:lnTo>
                <a:lnTo>
                  <a:pt x="178307" y="123316"/>
                </a:lnTo>
                <a:close/>
              </a:path>
              <a:path w="205739" h="204469">
                <a:moveTo>
                  <a:pt x="8889" y="0"/>
                </a:moveTo>
                <a:lnTo>
                  <a:pt x="0" y="8889"/>
                </a:lnTo>
                <a:lnTo>
                  <a:pt x="147054" y="154867"/>
                </a:lnTo>
                <a:lnTo>
                  <a:pt x="155961" y="145875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619244" y="38389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558028" y="2496311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27777" y="3100577"/>
            <a:ext cx="207010" cy="208279"/>
          </a:xfrm>
          <a:custGeom>
            <a:avLst/>
            <a:gdLst/>
            <a:ahLst/>
            <a:cxnLst/>
            <a:rect l="l" t="t" r="r" b="b"/>
            <a:pathLst>
              <a:path w="207010" h="208279">
                <a:moveTo>
                  <a:pt x="145863" y="47123"/>
                </a:moveTo>
                <a:lnTo>
                  <a:pt x="0" y="194183"/>
                </a:lnTo>
                <a:lnTo>
                  <a:pt x="13970" y="208152"/>
                </a:lnTo>
                <a:lnTo>
                  <a:pt x="159959" y="61086"/>
                </a:lnTo>
                <a:lnTo>
                  <a:pt x="145863" y="47123"/>
                </a:lnTo>
                <a:close/>
              </a:path>
              <a:path w="207010" h="208279">
                <a:moveTo>
                  <a:pt x="194068" y="38100"/>
                </a:moveTo>
                <a:lnTo>
                  <a:pt x="154812" y="38100"/>
                </a:lnTo>
                <a:lnTo>
                  <a:pt x="168910" y="52070"/>
                </a:lnTo>
                <a:lnTo>
                  <a:pt x="159959" y="61086"/>
                </a:lnTo>
                <a:lnTo>
                  <a:pt x="179959" y="80899"/>
                </a:lnTo>
                <a:lnTo>
                  <a:pt x="194068" y="38100"/>
                </a:lnTo>
                <a:close/>
              </a:path>
              <a:path w="207010" h="208279">
                <a:moveTo>
                  <a:pt x="154812" y="38100"/>
                </a:moveTo>
                <a:lnTo>
                  <a:pt x="145863" y="47123"/>
                </a:lnTo>
                <a:lnTo>
                  <a:pt x="159959" y="61086"/>
                </a:lnTo>
                <a:lnTo>
                  <a:pt x="168910" y="52070"/>
                </a:lnTo>
                <a:lnTo>
                  <a:pt x="154812" y="38100"/>
                </a:lnTo>
                <a:close/>
              </a:path>
              <a:path w="207010" h="208279">
                <a:moveTo>
                  <a:pt x="206628" y="0"/>
                </a:moveTo>
                <a:lnTo>
                  <a:pt x="125857" y="27305"/>
                </a:lnTo>
                <a:lnTo>
                  <a:pt x="145863" y="47123"/>
                </a:lnTo>
                <a:lnTo>
                  <a:pt x="154812" y="38100"/>
                </a:lnTo>
                <a:lnTo>
                  <a:pt x="194068" y="38100"/>
                </a:lnTo>
                <a:lnTo>
                  <a:pt x="20662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20410" y="31106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6" y="177164"/>
                </a:lnTo>
                <a:lnTo>
                  <a:pt x="204088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4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4" y="123316"/>
                </a:lnTo>
                <a:close/>
              </a:path>
              <a:path w="204470" h="204470">
                <a:moveTo>
                  <a:pt x="8889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53811" y="3628644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199"/>
                </a:lnTo>
                <a:lnTo>
                  <a:pt x="215900" y="44449"/>
                </a:lnTo>
                <a:lnTo>
                  <a:pt x="165100" y="44449"/>
                </a:lnTo>
                <a:lnTo>
                  <a:pt x="165100" y="31749"/>
                </a:lnTo>
                <a:lnTo>
                  <a:pt x="215900" y="31749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52400" y="44449"/>
                </a:lnTo>
                <a:lnTo>
                  <a:pt x="152400" y="31749"/>
                </a:lnTo>
                <a:close/>
              </a:path>
              <a:path w="228600" h="76200">
                <a:moveTo>
                  <a:pt x="215900" y="31749"/>
                </a:moveTo>
                <a:lnTo>
                  <a:pt x="165100" y="31749"/>
                </a:lnTo>
                <a:lnTo>
                  <a:pt x="165100" y="44449"/>
                </a:lnTo>
                <a:lnTo>
                  <a:pt x="215900" y="44449"/>
                </a:lnTo>
                <a:lnTo>
                  <a:pt x="228600" y="38099"/>
                </a:lnTo>
                <a:lnTo>
                  <a:pt x="21590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38571" y="3928871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293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634354" y="3729354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7" y="177165"/>
                </a:lnTo>
                <a:lnTo>
                  <a:pt x="204089" y="204089"/>
                </a:lnTo>
                <a:lnTo>
                  <a:pt x="190627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5" y="123317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3"/>
                </a:lnTo>
                <a:lnTo>
                  <a:pt x="190627" y="163703"/>
                </a:lnTo>
                <a:lnTo>
                  <a:pt x="177165" y="123317"/>
                </a:lnTo>
                <a:close/>
              </a:path>
              <a:path w="204470" h="204470">
                <a:moveTo>
                  <a:pt x="8890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634228" y="4047871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70" h="205739">
                <a:moveTo>
                  <a:pt x="145998" y="155965"/>
                </a:moveTo>
                <a:lnTo>
                  <a:pt x="123444" y="178307"/>
                </a:lnTo>
                <a:lnTo>
                  <a:pt x="204216" y="205612"/>
                </a:lnTo>
                <a:lnTo>
                  <a:pt x="190818" y="164972"/>
                </a:lnTo>
                <a:lnTo>
                  <a:pt x="154939" y="164972"/>
                </a:lnTo>
                <a:lnTo>
                  <a:pt x="145998" y="155965"/>
                </a:lnTo>
                <a:close/>
              </a:path>
              <a:path w="204470" h="205739">
                <a:moveTo>
                  <a:pt x="154994" y="147054"/>
                </a:moveTo>
                <a:lnTo>
                  <a:pt x="145998" y="155965"/>
                </a:lnTo>
                <a:lnTo>
                  <a:pt x="154939" y="164972"/>
                </a:lnTo>
                <a:lnTo>
                  <a:pt x="163957" y="156082"/>
                </a:lnTo>
                <a:lnTo>
                  <a:pt x="154994" y="147054"/>
                </a:lnTo>
                <a:close/>
              </a:path>
              <a:path w="204470" h="205739">
                <a:moveTo>
                  <a:pt x="177546" y="124713"/>
                </a:moveTo>
                <a:lnTo>
                  <a:pt x="154994" y="147054"/>
                </a:lnTo>
                <a:lnTo>
                  <a:pt x="163957" y="156082"/>
                </a:lnTo>
                <a:lnTo>
                  <a:pt x="154939" y="164972"/>
                </a:lnTo>
                <a:lnTo>
                  <a:pt x="190818" y="164972"/>
                </a:lnTo>
                <a:lnTo>
                  <a:pt x="177546" y="124713"/>
                </a:lnTo>
                <a:close/>
              </a:path>
              <a:path w="204470" h="205739">
                <a:moveTo>
                  <a:pt x="9017" y="0"/>
                </a:moveTo>
                <a:lnTo>
                  <a:pt x="0" y="8889"/>
                </a:lnTo>
                <a:lnTo>
                  <a:pt x="145998" y="155965"/>
                </a:lnTo>
                <a:lnTo>
                  <a:pt x="154994" y="147054"/>
                </a:lnTo>
                <a:lnTo>
                  <a:pt x="901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634354" y="3381883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7" y="177164"/>
                </a:lnTo>
                <a:lnTo>
                  <a:pt x="204089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70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634354" y="302983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69">
                <a:moveTo>
                  <a:pt x="145736" y="154745"/>
                </a:moveTo>
                <a:lnTo>
                  <a:pt x="123317" y="177164"/>
                </a:lnTo>
                <a:lnTo>
                  <a:pt x="204089" y="204088"/>
                </a:lnTo>
                <a:lnTo>
                  <a:pt x="190627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69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3" y="154686"/>
                </a:lnTo>
                <a:lnTo>
                  <a:pt x="154745" y="145736"/>
                </a:lnTo>
                <a:close/>
              </a:path>
              <a:path w="204470" h="204469">
                <a:moveTo>
                  <a:pt x="177165" y="123316"/>
                </a:moveTo>
                <a:lnTo>
                  <a:pt x="154745" y="145736"/>
                </a:lnTo>
                <a:lnTo>
                  <a:pt x="163703" y="154686"/>
                </a:lnTo>
                <a:lnTo>
                  <a:pt x="154686" y="163702"/>
                </a:lnTo>
                <a:lnTo>
                  <a:pt x="190627" y="163702"/>
                </a:lnTo>
                <a:lnTo>
                  <a:pt x="177165" y="123316"/>
                </a:lnTo>
                <a:close/>
              </a:path>
              <a:path w="204470" h="204469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443728" y="382981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896100" y="2496311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665848" y="3100577"/>
            <a:ext cx="207010" cy="208279"/>
          </a:xfrm>
          <a:custGeom>
            <a:avLst/>
            <a:gdLst/>
            <a:ahLst/>
            <a:cxnLst/>
            <a:rect l="l" t="t" r="r" b="b"/>
            <a:pathLst>
              <a:path w="207009" h="208279">
                <a:moveTo>
                  <a:pt x="145863" y="47123"/>
                </a:moveTo>
                <a:lnTo>
                  <a:pt x="0" y="194183"/>
                </a:lnTo>
                <a:lnTo>
                  <a:pt x="13970" y="208152"/>
                </a:lnTo>
                <a:lnTo>
                  <a:pt x="159959" y="61086"/>
                </a:lnTo>
                <a:lnTo>
                  <a:pt x="145863" y="47123"/>
                </a:lnTo>
                <a:close/>
              </a:path>
              <a:path w="207009" h="208279">
                <a:moveTo>
                  <a:pt x="194068" y="38100"/>
                </a:moveTo>
                <a:lnTo>
                  <a:pt x="154812" y="38100"/>
                </a:lnTo>
                <a:lnTo>
                  <a:pt x="168909" y="52070"/>
                </a:lnTo>
                <a:lnTo>
                  <a:pt x="159959" y="61086"/>
                </a:lnTo>
                <a:lnTo>
                  <a:pt x="179958" y="80899"/>
                </a:lnTo>
                <a:lnTo>
                  <a:pt x="194068" y="38100"/>
                </a:lnTo>
                <a:close/>
              </a:path>
              <a:path w="207009" h="208279">
                <a:moveTo>
                  <a:pt x="154812" y="38100"/>
                </a:moveTo>
                <a:lnTo>
                  <a:pt x="145863" y="47123"/>
                </a:lnTo>
                <a:lnTo>
                  <a:pt x="159959" y="61086"/>
                </a:lnTo>
                <a:lnTo>
                  <a:pt x="168909" y="52070"/>
                </a:lnTo>
                <a:lnTo>
                  <a:pt x="154812" y="38100"/>
                </a:lnTo>
                <a:close/>
              </a:path>
              <a:path w="207009" h="208279">
                <a:moveTo>
                  <a:pt x="206628" y="0"/>
                </a:moveTo>
                <a:lnTo>
                  <a:pt x="125856" y="27305"/>
                </a:lnTo>
                <a:lnTo>
                  <a:pt x="145863" y="47123"/>
                </a:lnTo>
                <a:lnTo>
                  <a:pt x="154812" y="38100"/>
                </a:lnTo>
                <a:lnTo>
                  <a:pt x="194068" y="38100"/>
                </a:lnTo>
                <a:lnTo>
                  <a:pt x="20662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658482" y="311061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7" y="177164"/>
                </a:lnTo>
                <a:lnTo>
                  <a:pt x="204089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5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5" y="123316"/>
                </a:lnTo>
                <a:close/>
              </a:path>
              <a:path w="204470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691883" y="3628644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199"/>
                </a:lnTo>
                <a:lnTo>
                  <a:pt x="215900" y="44449"/>
                </a:lnTo>
                <a:lnTo>
                  <a:pt x="165100" y="44449"/>
                </a:lnTo>
                <a:lnTo>
                  <a:pt x="165100" y="31749"/>
                </a:lnTo>
                <a:lnTo>
                  <a:pt x="215900" y="31749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52400" y="44449"/>
                </a:lnTo>
                <a:lnTo>
                  <a:pt x="152400" y="31749"/>
                </a:lnTo>
                <a:close/>
              </a:path>
              <a:path w="228600" h="76200">
                <a:moveTo>
                  <a:pt x="215900" y="31749"/>
                </a:moveTo>
                <a:lnTo>
                  <a:pt x="165100" y="31749"/>
                </a:lnTo>
                <a:lnTo>
                  <a:pt x="165100" y="44449"/>
                </a:lnTo>
                <a:lnTo>
                  <a:pt x="215900" y="44449"/>
                </a:lnTo>
                <a:lnTo>
                  <a:pt x="228600" y="38099"/>
                </a:lnTo>
                <a:lnTo>
                  <a:pt x="21590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676643" y="3928871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124700" y="2481072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934200" y="3919728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929501" y="3391153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70">
                <a:moveTo>
                  <a:pt x="131382" y="152059"/>
                </a:moveTo>
                <a:lnTo>
                  <a:pt x="107950" y="173482"/>
                </a:lnTo>
                <a:lnTo>
                  <a:pt x="187578" y="203962"/>
                </a:lnTo>
                <a:lnTo>
                  <a:pt x="175442" y="161417"/>
                </a:lnTo>
                <a:lnTo>
                  <a:pt x="139953" y="161417"/>
                </a:lnTo>
                <a:lnTo>
                  <a:pt x="131382" y="152059"/>
                </a:lnTo>
                <a:close/>
              </a:path>
              <a:path w="187959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7"/>
                </a:lnTo>
                <a:lnTo>
                  <a:pt x="149351" y="152908"/>
                </a:lnTo>
                <a:lnTo>
                  <a:pt x="140742" y="143502"/>
                </a:lnTo>
                <a:close/>
              </a:path>
              <a:path w="187959" h="204470">
                <a:moveTo>
                  <a:pt x="164210" y="122047"/>
                </a:moveTo>
                <a:lnTo>
                  <a:pt x="140742" y="143502"/>
                </a:lnTo>
                <a:lnTo>
                  <a:pt x="149351" y="152908"/>
                </a:lnTo>
                <a:lnTo>
                  <a:pt x="139953" y="161417"/>
                </a:lnTo>
                <a:lnTo>
                  <a:pt x="175442" y="161417"/>
                </a:lnTo>
                <a:lnTo>
                  <a:pt x="164210" y="122047"/>
                </a:lnTo>
                <a:close/>
              </a:path>
              <a:path w="187959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929501" y="3039110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69">
                <a:moveTo>
                  <a:pt x="131382" y="152059"/>
                </a:moveTo>
                <a:lnTo>
                  <a:pt x="107950" y="173481"/>
                </a:lnTo>
                <a:lnTo>
                  <a:pt x="187578" y="203962"/>
                </a:lnTo>
                <a:lnTo>
                  <a:pt x="175442" y="161416"/>
                </a:lnTo>
                <a:lnTo>
                  <a:pt x="139953" y="161416"/>
                </a:lnTo>
                <a:lnTo>
                  <a:pt x="131382" y="152059"/>
                </a:lnTo>
                <a:close/>
              </a:path>
              <a:path w="187959" h="204469">
                <a:moveTo>
                  <a:pt x="140742" y="143502"/>
                </a:moveTo>
                <a:lnTo>
                  <a:pt x="131382" y="152059"/>
                </a:lnTo>
                <a:lnTo>
                  <a:pt x="139953" y="161416"/>
                </a:lnTo>
                <a:lnTo>
                  <a:pt x="149351" y="152907"/>
                </a:lnTo>
                <a:lnTo>
                  <a:pt x="140742" y="143502"/>
                </a:lnTo>
                <a:close/>
              </a:path>
              <a:path w="187959" h="204469">
                <a:moveTo>
                  <a:pt x="164210" y="122047"/>
                </a:moveTo>
                <a:lnTo>
                  <a:pt x="140742" y="143502"/>
                </a:lnTo>
                <a:lnTo>
                  <a:pt x="149351" y="152907"/>
                </a:lnTo>
                <a:lnTo>
                  <a:pt x="139953" y="161416"/>
                </a:lnTo>
                <a:lnTo>
                  <a:pt x="175442" y="161416"/>
                </a:lnTo>
                <a:lnTo>
                  <a:pt x="164210" y="122047"/>
                </a:lnTo>
                <a:close/>
              </a:path>
              <a:path w="187959" h="204469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011161" y="2958845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8" y="48005"/>
                </a:lnTo>
                <a:lnTo>
                  <a:pt x="88900" y="48005"/>
                </a:lnTo>
                <a:lnTo>
                  <a:pt x="88900" y="28193"/>
                </a:lnTo>
                <a:lnTo>
                  <a:pt x="132587" y="28193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152400" h="76200">
                <a:moveTo>
                  <a:pt x="132587" y="28193"/>
                </a:moveTo>
                <a:lnTo>
                  <a:pt x="88900" y="28193"/>
                </a:lnTo>
                <a:lnTo>
                  <a:pt x="88900" y="48005"/>
                </a:lnTo>
                <a:lnTo>
                  <a:pt x="132588" y="48005"/>
                </a:lnTo>
                <a:lnTo>
                  <a:pt x="152400" y="38100"/>
                </a:lnTo>
                <a:lnTo>
                  <a:pt x="132587" y="2819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939533" y="366293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011161" y="2996945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799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29500" y="2490216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229856" y="3738498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70" h="205739">
                <a:moveTo>
                  <a:pt x="145998" y="155965"/>
                </a:moveTo>
                <a:lnTo>
                  <a:pt x="123444" y="178307"/>
                </a:lnTo>
                <a:lnTo>
                  <a:pt x="204216" y="205612"/>
                </a:lnTo>
                <a:lnTo>
                  <a:pt x="190818" y="164973"/>
                </a:lnTo>
                <a:lnTo>
                  <a:pt x="154940" y="164973"/>
                </a:lnTo>
                <a:lnTo>
                  <a:pt x="145998" y="155965"/>
                </a:lnTo>
                <a:close/>
              </a:path>
              <a:path w="204470" h="205739">
                <a:moveTo>
                  <a:pt x="154994" y="147054"/>
                </a:moveTo>
                <a:lnTo>
                  <a:pt x="145998" y="155965"/>
                </a:lnTo>
                <a:lnTo>
                  <a:pt x="154940" y="164973"/>
                </a:lnTo>
                <a:lnTo>
                  <a:pt x="163957" y="156082"/>
                </a:lnTo>
                <a:lnTo>
                  <a:pt x="154994" y="147054"/>
                </a:lnTo>
                <a:close/>
              </a:path>
              <a:path w="204470" h="205739">
                <a:moveTo>
                  <a:pt x="177546" y="124713"/>
                </a:moveTo>
                <a:lnTo>
                  <a:pt x="154994" y="147054"/>
                </a:lnTo>
                <a:lnTo>
                  <a:pt x="163957" y="156082"/>
                </a:lnTo>
                <a:lnTo>
                  <a:pt x="154940" y="164973"/>
                </a:lnTo>
                <a:lnTo>
                  <a:pt x="190818" y="164973"/>
                </a:lnTo>
                <a:lnTo>
                  <a:pt x="177546" y="124713"/>
                </a:lnTo>
                <a:close/>
              </a:path>
              <a:path w="204470" h="205739">
                <a:moveTo>
                  <a:pt x="9017" y="0"/>
                </a:moveTo>
                <a:lnTo>
                  <a:pt x="0" y="8889"/>
                </a:lnTo>
                <a:lnTo>
                  <a:pt x="145998" y="155965"/>
                </a:lnTo>
                <a:lnTo>
                  <a:pt x="154994" y="147054"/>
                </a:lnTo>
                <a:lnTo>
                  <a:pt x="9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229982" y="405853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7" y="177165"/>
                </a:lnTo>
                <a:lnTo>
                  <a:pt x="204089" y="204088"/>
                </a:lnTo>
                <a:lnTo>
                  <a:pt x="190626" y="163703"/>
                </a:lnTo>
                <a:lnTo>
                  <a:pt x="154686" y="163703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3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5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3"/>
                </a:lnTo>
                <a:lnTo>
                  <a:pt x="190626" y="163703"/>
                </a:lnTo>
                <a:lnTo>
                  <a:pt x="177165" y="123317"/>
                </a:lnTo>
                <a:close/>
              </a:path>
              <a:path w="204470" h="204470">
                <a:moveTo>
                  <a:pt x="8890" y="0"/>
                </a:moveTo>
                <a:lnTo>
                  <a:pt x="0" y="8890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229982" y="3391027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145736" y="154745"/>
                </a:moveTo>
                <a:lnTo>
                  <a:pt x="123317" y="177164"/>
                </a:lnTo>
                <a:lnTo>
                  <a:pt x="204089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70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70">
                <a:moveTo>
                  <a:pt x="177165" y="123317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5" y="123317"/>
                </a:lnTo>
                <a:close/>
              </a:path>
              <a:path w="204470" h="204470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229982" y="3038982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69">
                <a:moveTo>
                  <a:pt x="145736" y="154745"/>
                </a:moveTo>
                <a:lnTo>
                  <a:pt x="123317" y="177164"/>
                </a:lnTo>
                <a:lnTo>
                  <a:pt x="204089" y="204088"/>
                </a:lnTo>
                <a:lnTo>
                  <a:pt x="190626" y="163702"/>
                </a:lnTo>
                <a:lnTo>
                  <a:pt x="154686" y="163702"/>
                </a:lnTo>
                <a:lnTo>
                  <a:pt x="145736" y="154745"/>
                </a:lnTo>
                <a:close/>
              </a:path>
              <a:path w="204470" h="204469">
                <a:moveTo>
                  <a:pt x="154745" y="145736"/>
                </a:moveTo>
                <a:lnTo>
                  <a:pt x="145736" y="154745"/>
                </a:lnTo>
                <a:lnTo>
                  <a:pt x="154686" y="163702"/>
                </a:lnTo>
                <a:lnTo>
                  <a:pt x="163702" y="154686"/>
                </a:lnTo>
                <a:lnTo>
                  <a:pt x="154745" y="145736"/>
                </a:lnTo>
                <a:close/>
              </a:path>
              <a:path w="204470" h="204469">
                <a:moveTo>
                  <a:pt x="177165" y="123316"/>
                </a:moveTo>
                <a:lnTo>
                  <a:pt x="154745" y="145736"/>
                </a:lnTo>
                <a:lnTo>
                  <a:pt x="163702" y="154686"/>
                </a:lnTo>
                <a:lnTo>
                  <a:pt x="154686" y="163702"/>
                </a:lnTo>
                <a:lnTo>
                  <a:pt x="190626" y="163702"/>
                </a:lnTo>
                <a:lnTo>
                  <a:pt x="177165" y="123316"/>
                </a:lnTo>
                <a:close/>
              </a:path>
              <a:path w="204470" h="204469">
                <a:moveTo>
                  <a:pt x="8890" y="0"/>
                </a:moveTo>
                <a:lnTo>
                  <a:pt x="0" y="8889"/>
                </a:lnTo>
                <a:lnTo>
                  <a:pt x="145736" y="154745"/>
                </a:lnTo>
                <a:lnTo>
                  <a:pt x="154745" y="145736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039356" y="38389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671816" y="25146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1750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31750" y="317500"/>
                </a:lnTo>
                <a:lnTo>
                  <a:pt x="31750" y="304800"/>
                </a:lnTo>
                <a:close/>
              </a:path>
              <a:path w="76200" h="381000">
                <a:moveTo>
                  <a:pt x="4445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0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4450" y="304800"/>
                </a:lnTo>
                <a:lnTo>
                  <a:pt x="44450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481316" y="3953255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476617" y="3424682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70">
                <a:moveTo>
                  <a:pt x="131382" y="152059"/>
                </a:moveTo>
                <a:lnTo>
                  <a:pt x="107950" y="173481"/>
                </a:lnTo>
                <a:lnTo>
                  <a:pt x="187578" y="203961"/>
                </a:lnTo>
                <a:lnTo>
                  <a:pt x="175442" y="161416"/>
                </a:lnTo>
                <a:lnTo>
                  <a:pt x="139953" y="161416"/>
                </a:lnTo>
                <a:lnTo>
                  <a:pt x="131382" y="152059"/>
                </a:lnTo>
                <a:close/>
              </a:path>
              <a:path w="187959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6"/>
                </a:lnTo>
                <a:lnTo>
                  <a:pt x="149351" y="152907"/>
                </a:lnTo>
                <a:lnTo>
                  <a:pt x="140742" y="143502"/>
                </a:lnTo>
                <a:close/>
              </a:path>
              <a:path w="187959" h="204470">
                <a:moveTo>
                  <a:pt x="164210" y="122046"/>
                </a:moveTo>
                <a:lnTo>
                  <a:pt x="140742" y="143502"/>
                </a:lnTo>
                <a:lnTo>
                  <a:pt x="149351" y="152907"/>
                </a:lnTo>
                <a:lnTo>
                  <a:pt x="139953" y="161416"/>
                </a:lnTo>
                <a:lnTo>
                  <a:pt x="175442" y="161416"/>
                </a:lnTo>
                <a:lnTo>
                  <a:pt x="164210" y="122046"/>
                </a:lnTo>
                <a:close/>
              </a:path>
              <a:path w="187959" h="204470">
                <a:moveTo>
                  <a:pt x="9398" y="0"/>
                </a:moveTo>
                <a:lnTo>
                  <a:pt x="0" y="8635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476617" y="3072638"/>
            <a:ext cx="187960" cy="204470"/>
          </a:xfrm>
          <a:custGeom>
            <a:avLst/>
            <a:gdLst/>
            <a:ahLst/>
            <a:cxnLst/>
            <a:rect l="l" t="t" r="r" b="b"/>
            <a:pathLst>
              <a:path w="187959" h="204470">
                <a:moveTo>
                  <a:pt x="131382" y="152059"/>
                </a:moveTo>
                <a:lnTo>
                  <a:pt x="107950" y="173482"/>
                </a:lnTo>
                <a:lnTo>
                  <a:pt x="187578" y="203962"/>
                </a:lnTo>
                <a:lnTo>
                  <a:pt x="175442" y="161416"/>
                </a:lnTo>
                <a:lnTo>
                  <a:pt x="139953" y="161416"/>
                </a:lnTo>
                <a:lnTo>
                  <a:pt x="131382" y="152059"/>
                </a:lnTo>
                <a:close/>
              </a:path>
              <a:path w="187959" h="204470">
                <a:moveTo>
                  <a:pt x="140742" y="143502"/>
                </a:moveTo>
                <a:lnTo>
                  <a:pt x="131382" y="152059"/>
                </a:lnTo>
                <a:lnTo>
                  <a:pt x="139953" y="161416"/>
                </a:lnTo>
                <a:lnTo>
                  <a:pt x="149351" y="152908"/>
                </a:lnTo>
                <a:lnTo>
                  <a:pt x="140742" y="143502"/>
                </a:lnTo>
                <a:close/>
              </a:path>
              <a:path w="187959" h="204470">
                <a:moveTo>
                  <a:pt x="164210" y="122047"/>
                </a:moveTo>
                <a:lnTo>
                  <a:pt x="140742" y="143502"/>
                </a:lnTo>
                <a:lnTo>
                  <a:pt x="149351" y="152908"/>
                </a:lnTo>
                <a:lnTo>
                  <a:pt x="139953" y="161416"/>
                </a:lnTo>
                <a:lnTo>
                  <a:pt x="175442" y="161416"/>
                </a:lnTo>
                <a:lnTo>
                  <a:pt x="164210" y="122047"/>
                </a:lnTo>
                <a:close/>
              </a:path>
              <a:path w="187959" h="204470">
                <a:moveTo>
                  <a:pt x="9398" y="0"/>
                </a:moveTo>
                <a:lnTo>
                  <a:pt x="0" y="8636"/>
                </a:lnTo>
                <a:lnTo>
                  <a:pt x="131382" y="152059"/>
                </a:lnTo>
                <a:lnTo>
                  <a:pt x="140742" y="14350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558278" y="2992373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76200" y="0"/>
                </a:moveTo>
                <a:lnTo>
                  <a:pt x="76200" y="76200"/>
                </a:lnTo>
                <a:lnTo>
                  <a:pt x="132588" y="48005"/>
                </a:lnTo>
                <a:lnTo>
                  <a:pt x="88900" y="48005"/>
                </a:lnTo>
                <a:lnTo>
                  <a:pt x="88900" y="28193"/>
                </a:lnTo>
                <a:lnTo>
                  <a:pt x="132587" y="28193"/>
                </a:lnTo>
                <a:lnTo>
                  <a:pt x="76200" y="0"/>
                </a:lnTo>
                <a:close/>
              </a:path>
              <a:path w="152400" h="76200">
                <a:moveTo>
                  <a:pt x="7620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152400" h="76200">
                <a:moveTo>
                  <a:pt x="132587" y="28193"/>
                </a:moveTo>
                <a:lnTo>
                  <a:pt x="88900" y="28193"/>
                </a:lnTo>
                <a:lnTo>
                  <a:pt x="88900" y="48005"/>
                </a:lnTo>
                <a:lnTo>
                  <a:pt x="132588" y="48005"/>
                </a:lnTo>
                <a:lnTo>
                  <a:pt x="152400" y="38100"/>
                </a:lnTo>
                <a:lnTo>
                  <a:pt x="132587" y="2819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488173" y="3696461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558278" y="3030473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41</a:t>
            </a:r>
          </a:p>
        </p:txBody>
      </p:sp>
      <p:sp>
        <p:nvSpPr>
          <p:cNvPr id="196" name="object 19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197" name="Audio 19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4"/>
    </mc:Choice>
    <mc:Fallback xmlns="">
      <p:transition spd="slow" advTm="6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16276" y="85978"/>
            <a:ext cx="471106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dirty="0">
                <a:solidFill>
                  <a:srgbClr val="0D3ACC"/>
                </a:solidFill>
              </a:rPr>
              <a:t>IL </a:t>
            </a:r>
            <a:r>
              <a:rPr u="none" spc="-5" dirty="0">
                <a:solidFill>
                  <a:srgbClr val="0D3ACC"/>
                </a:solidFill>
              </a:rPr>
              <a:t>PROBLEMA DEL</a:t>
            </a:r>
            <a:r>
              <a:rPr u="none" spc="-60" dirty="0">
                <a:solidFill>
                  <a:srgbClr val="0D3ACC"/>
                </a:solidFill>
              </a:rPr>
              <a:t> </a:t>
            </a:r>
            <a:r>
              <a:rPr u="none" spc="-5" dirty="0">
                <a:solidFill>
                  <a:srgbClr val="0D3ACC"/>
                </a:solidFill>
              </a:rPr>
              <a:t>THRASHING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48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6639" y="481838"/>
            <a:ext cx="8602980" cy="930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spc="-15" dirty="0">
                <a:solidFill>
                  <a:srgbClr val="0000FF"/>
                </a:solidFill>
                <a:latin typeface="Arial"/>
                <a:cs typeface="Arial"/>
              </a:rPr>
              <a:t>L’overhead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(in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termini di tempo) introdotto dalla paginazione può  diventare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enorme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 determinate situazioni: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questo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fenomeno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è  conosciuto con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nome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2000" b="1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“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thrashing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”.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734" y="1448561"/>
            <a:ext cx="8686800" cy="1066800"/>
          </a:xfrm>
          <a:prstGeom prst="rect">
            <a:avLst/>
          </a:prstGeom>
          <a:ln w="28956">
            <a:solidFill>
              <a:srgbClr val="FF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26670" marR="44450" algn="just">
              <a:lnSpc>
                <a:spcPct val="100000"/>
              </a:lnSpc>
              <a:spcBef>
                <a:spcPts val="434"/>
              </a:spcBef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causa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del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thrashing è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presenza contemporanea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 memoria di 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n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processi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tali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somma delle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dimensioni dei loro 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working </a:t>
            </a:r>
            <a:r>
              <a:rPr sz="2000" b="1" i="1" spc="-5" dirty="0">
                <a:solidFill>
                  <a:srgbClr val="0000FF"/>
                </a:solidFill>
                <a:latin typeface="Arial"/>
                <a:cs typeface="Arial"/>
              </a:rPr>
              <a:t>set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eccede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dimensione totale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della </a:t>
            </a:r>
            <a:r>
              <a:rPr sz="2000" b="1" spc="5" dirty="0">
                <a:solidFill>
                  <a:srgbClr val="0000FF"/>
                </a:solidFill>
                <a:latin typeface="Arial"/>
                <a:cs typeface="Arial"/>
              </a:rPr>
              <a:t>RAM</a:t>
            </a:r>
            <a:r>
              <a:rPr sz="2000" b="1" spc="-1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disponibile.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639" y="2554732"/>
            <a:ext cx="8604885" cy="4101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“</a:t>
            </a:r>
            <a:r>
              <a:rPr sz="2000" b="1" i="1" spc="-5" dirty="0">
                <a:solidFill>
                  <a:srgbClr val="0000FF"/>
                </a:solidFill>
                <a:latin typeface="Arial"/>
                <a:cs typeface="Arial"/>
              </a:rPr>
              <a:t>sintomi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” di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questo fenomeno sono un </a:t>
            </a:r>
            <a:r>
              <a:rPr sz="2000" b="1" u="heavy" spc="-5" dirty="0">
                <a:solidFill>
                  <a:srgbClr val="0000FF"/>
                </a:solidFill>
                <a:latin typeface="Arial"/>
                <a:cs typeface="Arial"/>
              </a:rPr>
              <a:t>altissimo </a:t>
            </a:r>
            <a:r>
              <a:rPr sz="2000" b="1" i="1" u="heavy" dirty="0">
                <a:solidFill>
                  <a:srgbClr val="0000FF"/>
                </a:solidFill>
                <a:latin typeface="Arial"/>
                <a:cs typeface="Arial"/>
              </a:rPr>
              <a:t>page </a:t>
            </a:r>
            <a:r>
              <a:rPr sz="2000" b="1" i="1" u="heavy" spc="-5" dirty="0">
                <a:solidFill>
                  <a:srgbClr val="0000FF"/>
                </a:solidFill>
                <a:latin typeface="Arial"/>
                <a:cs typeface="Arial"/>
              </a:rPr>
              <a:t>fault </a:t>
            </a:r>
            <a:r>
              <a:rPr sz="2000" b="1" i="1" u="heavy" dirty="0">
                <a:solidFill>
                  <a:srgbClr val="0000FF"/>
                </a:solidFill>
                <a:latin typeface="Arial"/>
                <a:cs typeface="Arial"/>
              </a:rPr>
              <a:t>rate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(cioè  si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verificano molto frequentemente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page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fault), </a:t>
            </a:r>
            <a:r>
              <a:rPr sz="2000" b="1" u="heavy" dirty="0">
                <a:solidFill>
                  <a:srgbClr val="0000FF"/>
                </a:solidFill>
                <a:latin typeface="Arial"/>
                <a:cs typeface="Arial"/>
              </a:rPr>
              <a:t>bassa </a:t>
            </a:r>
            <a:r>
              <a:rPr sz="2000" b="1" u="heavy" spc="-5" dirty="0">
                <a:solidFill>
                  <a:srgbClr val="0000FF"/>
                </a:solidFill>
                <a:latin typeface="Arial"/>
                <a:cs typeface="Arial"/>
              </a:rPr>
              <a:t>utilizzazione  della </a:t>
            </a:r>
            <a:r>
              <a:rPr sz="2000" b="1" u="heavy" dirty="0">
                <a:solidFill>
                  <a:srgbClr val="0000FF"/>
                </a:solidFill>
                <a:latin typeface="Arial"/>
                <a:cs typeface="Arial"/>
              </a:rPr>
              <a:t>CPU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sz="2000" b="1" u="heavy" spc="-5" dirty="0">
                <a:solidFill>
                  <a:srgbClr val="0000FF"/>
                </a:solidFill>
                <a:latin typeface="Arial"/>
                <a:cs typeface="Arial"/>
              </a:rPr>
              <a:t>alta utilizzazione </a:t>
            </a:r>
            <a:r>
              <a:rPr sz="2000" b="1" u="heavy" dirty="0">
                <a:solidFill>
                  <a:srgbClr val="0000FF"/>
                </a:solidFill>
                <a:latin typeface="Arial"/>
                <a:cs typeface="Arial"/>
              </a:rPr>
              <a:t>del </a:t>
            </a:r>
            <a:r>
              <a:rPr sz="2000" b="1" u="heavy" spc="-5" dirty="0">
                <a:solidFill>
                  <a:srgbClr val="0000FF"/>
                </a:solidFill>
                <a:latin typeface="Arial"/>
                <a:cs typeface="Arial"/>
              </a:rPr>
              <a:t>disco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svolge il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ruolo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 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backing  store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. Gli </a:t>
            </a:r>
            <a:r>
              <a:rPr sz="2000" b="1" i="1" spc="-10" dirty="0">
                <a:solidFill>
                  <a:srgbClr val="0000FF"/>
                </a:solidFill>
                <a:latin typeface="Arial"/>
                <a:cs typeface="Arial"/>
              </a:rPr>
              <a:t>effetti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sono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 </a:t>
            </a:r>
            <a:r>
              <a:rPr sz="2000" b="1" u="heavy" spc="-5" dirty="0">
                <a:solidFill>
                  <a:srgbClr val="0000FF"/>
                </a:solidFill>
                <a:latin typeface="Arial"/>
                <a:cs typeface="Arial"/>
              </a:rPr>
              <a:t>rallentare l’esecuzione di </a:t>
            </a:r>
            <a:r>
              <a:rPr sz="2000" b="1" u="heavy" dirty="0">
                <a:solidFill>
                  <a:srgbClr val="0000FF"/>
                </a:solidFill>
                <a:latin typeface="Arial"/>
                <a:cs typeface="Arial"/>
              </a:rPr>
              <a:t>tutti i processi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dato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sistema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spende gran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parte del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tempo a gestire 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page fault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(la  backing store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diventa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un collo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2000" b="1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bottiglia).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Per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evitare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questo fenomeno</a:t>
            </a:r>
            <a:r>
              <a:rPr sz="2000" b="1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occorre: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buFont typeface="Arial"/>
              <a:buChar char="•"/>
              <a:tabLst>
                <a:tab pos="171450" algn="l"/>
              </a:tabLst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monitorare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Page Fault</a:t>
            </a:r>
            <a:r>
              <a:rPr sz="2000" b="1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Rate</a:t>
            </a:r>
            <a:endParaRPr sz="2000">
              <a:latin typeface="Arial"/>
              <a:cs typeface="Arial"/>
            </a:endParaRPr>
          </a:p>
          <a:p>
            <a:pPr marL="170815" indent="-158115" algn="just">
              <a:lnSpc>
                <a:spcPct val="100000"/>
              </a:lnSpc>
              <a:buFont typeface="Arial"/>
              <a:buChar char="•"/>
              <a:tabLst>
                <a:tab pos="171450" algn="l"/>
              </a:tabLst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monitorare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dimensione dei 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working set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dei processi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2000" b="1" spc="-1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buFont typeface="Arial"/>
              <a:buChar char="•"/>
              <a:tabLst>
                <a:tab pos="171450" algn="l"/>
              </a:tabLst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necessario fare swap-out di uno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più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processi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(liberare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tutti i  frame occupati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da tali processi), in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modo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lasciare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 memoria un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insieme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 processi tali che tutti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loro </a:t>
            </a:r>
            <a:r>
              <a:rPr sz="2000" b="1" i="1" dirty="0">
                <a:solidFill>
                  <a:srgbClr val="0000FF"/>
                </a:solidFill>
                <a:latin typeface="Arial"/>
                <a:cs typeface="Arial"/>
              </a:rPr>
              <a:t>working </a:t>
            </a:r>
            <a:r>
              <a:rPr sz="2000" b="1" i="1" spc="-5" dirty="0">
                <a:solidFill>
                  <a:srgbClr val="0000FF"/>
                </a:solidFill>
                <a:latin typeface="Arial"/>
                <a:cs typeface="Arial"/>
              </a:rPr>
              <a:t>set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possano coesistere 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memoria (di fatto riducendo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livello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2000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multiprogrammazione).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62"/>
    </mc:Choice>
    <mc:Fallback xmlns="">
      <p:transition spd="slow" advTm="124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2330450" algn="l"/>
                <a:tab pos="8533765" algn="l"/>
              </a:tabLst>
            </a:pPr>
            <a:r>
              <a:rPr dirty="0"/>
              <a:t> 	</a:t>
            </a:r>
            <a:r>
              <a:rPr spc="-5" dirty="0"/>
              <a:t>THRASHING </a:t>
            </a:r>
            <a:r>
              <a:rPr dirty="0"/>
              <a:t>E </a:t>
            </a:r>
            <a:r>
              <a:rPr spc="-5" dirty="0"/>
              <a:t>LIVELLO</a:t>
            </a:r>
            <a:r>
              <a:rPr spc="-60" dirty="0"/>
              <a:t> </a:t>
            </a:r>
            <a:r>
              <a:rPr dirty="0"/>
              <a:t>DI	</a:t>
            </a:r>
          </a:p>
          <a:p>
            <a:pPr marR="7620" algn="ctr">
              <a:lnSpc>
                <a:spcPct val="100000"/>
              </a:lnSpc>
            </a:pPr>
            <a:r>
              <a:rPr u="none" spc="-5" dirty="0"/>
              <a:t>MULTIPROGRAMMAZIONE</a:t>
            </a:r>
          </a:p>
        </p:txBody>
      </p:sp>
      <p:sp>
        <p:nvSpPr>
          <p:cNvPr id="3" name="object 3"/>
          <p:cNvSpPr/>
          <p:nvPr/>
        </p:nvSpPr>
        <p:spPr>
          <a:xfrm>
            <a:off x="1254252" y="1296924"/>
            <a:ext cx="76200" cy="3810000"/>
          </a:xfrm>
          <a:custGeom>
            <a:avLst/>
            <a:gdLst/>
            <a:ahLst/>
            <a:cxnLst/>
            <a:rect l="l" t="t" r="r" b="b"/>
            <a:pathLst>
              <a:path w="76200" h="3810000">
                <a:moveTo>
                  <a:pt x="44450" y="63500"/>
                </a:moveTo>
                <a:lnTo>
                  <a:pt x="31750" y="63500"/>
                </a:lnTo>
                <a:lnTo>
                  <a:pt x="31750" y="3810000"/>
                </a:lnTo>
                <a:lnTo>
                  <a:pt x="44450" y="3810000"/>
                </a:lnTo>
                <a:lnTo>
                  <a:pt x="44450" y="63500"/>
                </a:lnTo>
                <a:close/>
              </a:path>
              <a:path w="76200" h="38100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8100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2436" y="4828032"/>
            <a:ext cx="6365875" cy="76200"/>
          </a:xfrm>
          <a:custGeom>
            <a:avLst/>
            <a:gdLst/>
            <a:ahLst/>
            <a:cxnLst/>
            <a:rect l="l" t="t" r="r" b="b"/>
            <a:pathLst>
              <a:path w="6365875" h="76200">
                <a:moveTo>
                  <a:pt x="6289547" y="44446"/>
                </a:moveTo>
                <a:lnTo>
                  <a:pt x="6289547" y="76200"/>
                </a:lnTo>
                <a:lnTo>
                  <a:pt x="6353047" y="44450"/>
                </a:lnTo>
                <a:lnTo>
                  <a:pt x="6289547" y="44446"/>
                </a:lnTo>
                <a:close/>
              </a:path>
              <a:path w="6365875" h="76200">
                <a:moveTo>
                  <a:pt x="6289547" y="31746"/>
                </a:moveTo>
                <a:lnTo>
                  <a:pt x="6289547" y="44446"/>
                </a:lnTo>
                <a:lnTo>
                  <a:pt x="6302247" y="44450"/>
                </a:lnTo>
                <a:lnTo>
                  <a:pt x="6302247" y="31750"/>
                </a:lnTo>
                <a:lnTo>
                  <a:pt x="6289547" y="31746"/>
                </a:lnTo>
                <a:close/>
              </a:path>
              <a:path w="6365875" h="76200">
                <a:moveTo>
                  <a:pt x="6289547" y="0"/>
                </a:moveTo>
                <a:lnTo>
                  <a:pt x="6289547" y="31746"/>
                </a:lnTo>
                <a:lnTo>
                  <a:pt x="6302247" y="31750"/>
                </a:lnTo>
                <a:lnTo>
                  <a:pt x="6302247" y="44450"/>
                </a:lnTo>
                <a:lnTo>
                  <a:pt x="6353054" y="44446"/>
                </a:lnTo>
                <a:lnTo>
                  <a:pt x="6365747" y="38100"/>
                </a:lnTo>
                <a:lnTo>
                  <a:pt x="6289547" y="0"/>
                </a:lnTo>
                <a:close/>
              </a:path>
              <a:path w="6365875" h="76200">
                <a:moveTo>
                  <a:pt x="0" y="30226"/>
                </a:moveTo>
                <a:lnTo>
                  <a:pt x="0" y="42926"/>
                </a:lnTo>
                <a:lnTo>
                  <a:pt x="6289547" y="44446"/>
                </a:lnTo>
                <a:lnTo>
                  <a:pt x="6289547" y="31746"/>
                </a:lnTo>
                <a:lnTo>
                  <a:pt x="0" y="30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0639" y="1955545"/>
            <a:ext cx="5709285" cy="2906395"/>
          </a:xfrm>
          <a:custGeom>
            <a:avLst/>
            <a:gdLst/>
            <a:ahLst/>
            <a:cxnLst/>
            <a:rect l="l" t="t" r="r" b="b"/>
            <a:pathLst>
              <a:path w="5709284" h="2906395">
                <a:moveTo>
                  <a:pt x="0" y="2906014"/>
                </a:moveTo>
                <a:lnTo>
                  <a:pt x="51643" y="2884081"/>
                </a:lnTo>
                <a:lnTo>
                  <a:pt x="96337" y="2856071"/>
                </a:lnTo>
                <a:lnTo>
                  <a:pt x="137434" y="2824257"/>
                </a:lnTo>
                <a:lnTo>
                  <a:pt x="178287" y="2790913"/>
                </a:lnTo>
                <a:lnTo>
                  <a:pt x="222250" y="2758312"/>
                </a:lnTo>
                <a:lnTo>
                  <a:pt x="252214" y="2711799"/>
                </a:lnTo>
                <a:lnTo>
                  <a:pt x="267079" y="2687225"/>
                </a:lnTo>
                <a:lnTo>
                  <a:pt x="277287" y="2674160"/>
                </a:lnTo>
                <a:lnTo>
                  <a:pt x="293280" y="2662175"/>
                </a:lnTo>
                <a:lnTo>
                  <a:pt x="325501" y="2640837"/>
                </a:lnTo>
                <a:lnTo>
                  <a:pt x="334680" y="2610219"/>
                </a:lnTo>
                <a:lnTo>
                  <a:pt x="338229" y="2598034"/>
                </a:lnTo>
                <a:lnTo>
                  <a:pt x="340550" y="2595197"/>
                </a:lnTo>
                <a:lnTo>
                  <a:pt x="346046" y="2592625"/>
                </a:lnTo>
                <a:lnTo>
                  <a:pt x="359120" y="2581233"/>
                </a:lnTo>
                <a:lnTo>
                  <a:pt x="384174" y="2551937"/>
                </a:lnTo>
                <a:lnTo>
                  <a:pt x="417718" y="2509234"/>
                </a:lnTo>
                <a:lnTo>
                  <a:pt x="442976" y="2462910"/>
                </a:lnTo>
                <a:lnTo>
                  <a:pt x="448897" y="2440939"/>
                </a:lnTo>
                <a:lnTo>
                  <a:pt x="452316" y="2430156"/>
                </a:lnTo>
                <a:lnTo>
                  <a:pt x="457199" y="2420111"/>
                </a:lnTo>
                <a:lnTo>
                  <a:pt x="480056" y="2386968"/>
                </a:lnTo>
                <a:lnTo>
                  <a:pt x="505269" y="2355183"/>
                </a:lnTo>
                <a:lnTo>
                  <a:pt x="528673" y="2322492"/>
                </a:lnTo>
                <a:lnTo>
                  <a:pt x="546099" y="2286635"/>
                </a:lnTo>
                <a:lnTo>
                  <a:pt x="552376" y="2263850"/>
                </a:lnTo>
                <a:lnTo>
                  <a:pt x="558212" y="2241041"/>
                </a:lnTo>
                <a:lnTo>
                  <a:pt x="565548" y="2218805"/>
                </a:lnTo>
                <a:lnTo>
                  <a:pt x="576326" y="2197735"/>
                </a:lnTo>
                <a:lnTo>
                  <a:pt x="583684" y="2187021"/>
                </a:lnTo>
                <a:lnTo>
                  <a:pt x="591185" y="2176129"/>
                </a:lnTo>
                <a:lnTo>
                  <a:pt x="598400" y="2164927"/>
                </a:lnTo>
                <a:lnTo>
                  <a:pt x="604901" y="2153285"/>
                </a:lnTo>
                <a:lnTo>
                  <a:pt x="623675" y="2105882"/>
                </a:lnTo>
                <a:lnTo>
                  <a:pt x="638603" y="2062194"/>
                </a:lnTo>
                <a:lnTo>
                  <a:pt x="655318" y="2019982"/>
                </a:lnTo>
                <a:lnTo>
                  <a:pt x="679449" y="1977008"/>
                </a:lnTo>
                <a:lnTo>
                  <a:pt x="694862" y="1929428"/>
                </a:lnTo>
                <a:lnTo>
                  <a:pt x="710438" y="1881927"/>
                </a:lnTo>
                <a:lnTo>
                  <a:pt x="726149" y="1834492"/>
                </a:lnTo>
                <a:lnTo>
                  <a:pt x="741970" y="1787110"/>
                </a:lnTo>
                <a:lnTo>
                  <a:pt x="757872" y="1739766"/>
                </a:lnTo>
                <a:lnTo>
                  <a:pt x="773829" y="1692448"/>
                </a:lnTo>
                <a:lnTo>
                  <a:pt x="789813" y="1645142"/>
                </a:lnTo>
                <a:lnTo>
                  <a:pt x="805796" y="1597833"/>
                </a:lnTo>
                <a:lnTo>
                  <a:pt x="821753" y="1550509"/>
                </a:lnTo>
                <a:lnTo>
                  <a:pt x="837655" y="1503156"/>
                </a:lnTo>
                <a:lnTo>
                  <a:pt x="853476" y="1455760"/>
                </a:lnTo>
                <a:lnTo>
                  <a:pt x="869188" y="1408308"/>
                </a:lnTo>
                <a:lnTo>
                  <a:pt x="884763" y="1360785"/>
                </a:lnTo>
                <a:lnTo>
                  <a:pt x="900176" y="1313179"/>
                </a:lnTo>
                <a:lnTo>
                  <a:pt x="913979" y="1268404"/>
                </a:lnTo>
                <a:lnTo>
                  <a:pt x="927262" y="1222583"/>
                </a:lnTo>
                <a:lnTo>
                  <a:pt x="940694" y="1176312"/>
                </a:lnTo>
                <a:lnTo>
                  <a:pt x="954944" y="1130188"/>
                </a:lnTo>
                <a:lnTo>
                  <a:pt x="970683" y="1084809"/>
                </a:lnTo>
                <a:lnTo>
                  <a:pt x="988579" y="1040770"/>
                </a:lnTo>
                <a:lnTo>
                  <a:pt x="1009304" y="998670"/>
                </a:lnTo>
                <a:lnTo>
                  <a:pt x="1033526" y="959103"/>
                </a:lnTo>
                <a:lnTo>
                  <a:pt x="1049401" y="924873"/>
                </a:lnTo>
                <a:lnTo>
                  <a:pt x="1070038" y="892428"/>
                </a:lnTo>
                <a:lnTo>
                  <a:pt x="1090676" y="859984"/>
                </a:lnTo>
                <a:lnTo>
                  <a:pt x="1106551" y="825753"/>
                </a:lnTo>
                <a:lnTo>
                  <a:pt x="1109648" y="814754"/>
                </a:lnTo>
                <a:lnTo>
                  <a:pt x="1112472" y="803481"/>
                </a:lnTo>
                <a:lnTo>
                  <a:pt x="1115891" y="792231"/>
                </a:lnTo>
                <a:lnTo>
                  <a:pt x="1137594" y="754899"/>
                </a:lnTo>
                <a:lnTo>
                  <a:pt x="1174138" y="703329"/>
                </a:lnTo>
                <a:lnTo>
                  <a:pt x="1181099" y="693927"/>
                </a:lnTo>
                <a:lnTo>
                  <a:pt x="1200830" y="643366"/>
                </a:lnTo>
                <a:lnTo>
                  <a:pt x="1225597" y="600233"/>
                </a:lnTo>
                <a:lnTo>
                  <a:pt x="1257484" y="563054"/>
                </a:lnTo>
                <a:lnTo>
                  <a:pt x="1298574" y="530351"/>
                </a:lnTo>
                <a:lnTo>
                  <a:pt x="1308477" y="499715"/>
                </a:lnTo>
                <a:lnTo>
                  <a:pt x="1312477" y="486312"/>
                </a:lnTo>
                <a:lnTo>
                  <a:pt x="1313161" y="484598"/>
                </a:lnTo>
                <a:lnTo>
                  <a:pt x="1313116" y="489029"/>
                </a:lnTo>
                <a:lnTo>
                  <a:pt x="1314928" y="494061"/>
                </a:lnTo>
                <a:lnTo>
                  <a:pt x="1357376" y="457326"/>
                </a:lnTo>
                <a:lnTo>
                  <a:pt x="1368038" y="424037"/>
                </a:lnTo>
                <a:lnTo>
                  <a:pt x="1371599" y="412876"/>
                </a:lnTo>
                <a:lnTo>
                  <a:pt x="1387090" y="384677"/>
                </a:lnTo>
                <a:lnTo>
                  <a:pt x="1401222" y="368538"/>
                </a:lnTo>
                <a:lnTo>
                  <a:pt x="1419213" y="356280"/>
                </a:lnTo>
                <a:lnTo>
                  <a:pt x="1446276" y="339725"/>
                </a:lnTo>
                <a:lnTo>
                  <a:pt x="1470908" y="293663"/>
                </a:lnTo>
                <a:lnTo>
                  <a:pt x="1507601" y="256984"/>
                </a:lnTo>
                <a:lnTo>
                  <a:pt x="1550556" y="224782"/>
                </a:lnTo>
                <a:lnTo>
                  <a:pt x="1593977" y="192150"/>
                </a:lnTo>
                <a:lnTo>
                  <a:pt x="1636877" y="158071"/>
                </a:lnTo>
                <a:lnTo>
                  <a:pt x="1679051" y="127158"/>
                </a:lnTo>
                <a:lnTo>
                  <a:pt x="1722725" y="98960"/>
                </a:lnTo>
                <a:lnTo>
                  <a:pt x="1770126" y="73025"/>
                </a:lnTo>
                <a:lnTo>
                  <a:pt x="1804295" y="55051"/>
                </a:lnTo>
                <a:lnTo>
                  <a:pt x="1817197" y="46586"/>
                </a:lnTo>
                <a:lnTo>
                  <a:pt x="1817298" y="44293"/>
                </a:lnTo>
                <a:lnTo>
                  <a:pt x="1813066" y="44834"/>
                </a:lnTo>
                <a:lnTo>
                  <a:pt x="1825463" y="41074"/>
                </a:lnTo>
                <a:lnTo>
                  <a:pt x="1885668" y="21377"/>
                </a:lnTo>
                <a:lnTo>
                  <a:pt x="1938285" y="3363"/>
                </a:lnTo>
                <a:lnTo>
                  <a:pt x="1947926" y="0"/>
                </a:lnTo>
                <a:lnTo>
                  <a:pt x="2015041" y="3061"/>
                </a:lnTo>
                <a:lnTo>
                  <a:pt x="2069794" y="4677"/>
                </a:lnTo>
                <a:lnTo>
                  <a:pt x="2115612" y="5927"/>
                </a:lnTo>
                <a:lnTo>
                  <a:pt x="2155920" y="7889"/>
                </a:lnTo>
                <a:lnTo>
                  <a:pt x="2194144" y="11644"/>
                </a:lnTo>
                <a:lnTo>
                  <a:pt x="2233711" y="18270"/>
                </a:lnTo>
                <a:lnTo>
                  <a:pt x="2278047" y="28845"/>
                </a:lnTo>
                <a:lnTo>
                  <a:pt x="2330577" y="44450"/>
                </a:lnTo>
                <a:lnTo>
                  <a:pt x="2374979" y="58737"/>
                </a:lnTo>
                <a:lnTo>
                  <a:pt x="2397067" y="65881"/>
                </a:lnTo>
                <a:lnTo>
                  <a:pt x="2446065" y="81746"/>
                </a:lnTo>
                <a:lnTo>
                  <a:pt x="2498719" y="99760"/>
                </a:lnTo>
                <a:lnTo>
                  <a:pt x="2552170" y="130222"/>
                </a:lnTo>
                <a:lnTo>
                  <a:pt x="2595832" y="154178"/>
                </a:lnTo>
                <a:lnTo>
                  <a:pt x="2639804" y="178419"/>
                </a:lnTo>
                <a:lnTo>
                  <a:pt x="2684526" y="206375"/>
                </a:lnTo>
                <a:lnTo>
                  <a:pt x="2727737" y="236152"/>
                </a:lnTo>
                <a:lnTo>
                  <a:pt x="2770473" y="264572"/>
                </a:lnTo>
                <a:lnTo>
                  <a:pt x="2814685" y="289706"/>
                </a:lnTo>
                <a:lnTo>
                  <a:pt x="2862326" y="309625"/>
                </a:lnTo>
                <a:lnTo>
                  <a:pt x="2883604" y="328848"/>
                </a:lnTo>
                <a:lnTo>
                  <a:pt x="2928494" y="365007"/>
                </a:lnTo>
                <a:lnTo>
                  <a:pt x="2957996" y="394793"/>
                </a:lnTo>
                <a:lnTo>
                  <a:pt x="2964815" y="406320"/>
                </a:lnTo>
                <a:lnTo>
                  <a:pt x="2971633" y="417538"/>
                </a:lnTo>
                <a:lnTo>
                  <a:pt x="2979928" y="427100"/>
                </a:lnTo>
                <a:lnTo>
                  <a:pt x="3001605" y="443027"/>
                </a:lnTo>
                <a:lnTo>
                  <a:pt x="3024949" y="456691"/>
                </a:lnTo>
                <a:lnTo>
                  <a:pt x="3048007" y="470642"/>
                </a:lnTo>
                <a:lnTo>
                  <a:pt x="3068828" y="487425"/>
                </a:lnTo>
                <a:lnTo>
                  <a:pt x="3098309" y="518517"/>
                </a:lnTo>
                <a:lnTo>
                  <a:pt x="3125136" y="549179"/>
                </a:lnTo>
                <a:lnTo>
                  <a:pt x="3153177" y="578365"/>
                </a:lnTo>
                <a:lnTo>
                  <a:pt x="3186303" y="605027"/>
                </a:lnTo>
                <a:lnTo>
                  <a:pt x="3193238" y="616188"/>
                </a:lnTo>
                <a:lnTo>
                  <a:pt x="3200161" y="627824"/>
                </a:lnTo>
                <a:lnTo>
                  <a:pt x="3207680" y="639175"/>
                </a:lnTo>
                <a:lnTo>
                  <a:pt x="3216402" y="649477"/>
                </a:lnTo>
                <a:lnTo>
                  <a:pt x="3227151" y="657514"/>
                </a:lnTo>
                <a:lnTo>
                  <a:pt x="3239246" y="663765"/>
                </a:lnTo>
                <a:lnTo>
                  <a:pt x="3251031" y="670016"/>
                </a:lnTo>
                <a:lnTo>
                  <a:pt x="3293660" y="717062"/>
                </a:lnTo>
                <a:lnTo>
                  <a:pt x="3320076" y="756209"/>
                </a:lnTo>
                <a:lnTo>
                  <a:pt x="3321416" y="762861"/>
                </a:lnTo>
                <a:lnTo>
                  <a:pt x="3320001" y="765240"/>
                </a:lnTo>
                <a:lnTo>
                  <a:pt x="3319695" y="766604"/>
                </a:lnTo>
                <a:lnTo>
                  <a:pt x="3324366" y="770211"/>
                </a:lnTo>
                <a:lnTo>
                  <a:pt x="3337879" y="779317"/>
                </a:lnTo>
                <a:lnTo>
                  <a:pt x="3364103" y="797178"/>
                </a:lnTo>
                <a:lnTo>
                  <a:pt x="3391053" y="833392"/>
                </a:lnTo>
                <a:lnTo>
                  <a:pt x="3423370" y="868407"/>
                </a:lnTo>
                <a:lnTo>
                  <a:pt x="3459611" y="902008"/>
                </a:lnTo>
                <a:lnTo>
                  <a:pt x="3498332" y="933976"/>
                </a:lnTo>
                <a:lnTo>
                  <a:pt x="3538087" y="964093"/>
                </a:lnTo>
                <a:lnTo>
                  <a:pt x="3577434" y="992142"/>
                </a:lnTo>
                <a:lnTo>
                  <a:pt x="3614928" y="1017904"/>
                </a:lnTo>
                <a:lnTo>
                  <a:pt x="3647668" y="1060134"/>
                </a:lnTo>
                <a:lnTo>
                  <a:pt x="3687114" y="1097967"/>
                </a:lnTo>
                <a:lnTo>
                  <a:pt x="3730828" y="1132314"/>
                </a:lnTo>
                <a:lnTo>
                  <a:pt x="3776370" y="1164083"/>
                </a:lnTo>
                <a:lnTo>
                  <a:pt x="3821303" y="1194180"/>
                </a:lnTo>
                <a:lnTo>
                  <a:pt x="3862460" y="1224703"/>
                </a:lnTo>
                <a:lnTo>
                  <a:pt x="3902531" y="1259125"/>
                </a:lnTo>
                <a:lnTo>
                  <a:pt x="3942524" y="1294971"/>
                </a:lnTo>
                <a:lnTo>
                  <a:pt x="3983449" y="1329769"/>
                </a:lnTo>
                <a:lnTo>
                  <a:pt x="4026313" y="1361047"/>
                </a:lnTo>
                <a:lnTo>
                  <a:pt x="4072128" y="1386331"/>
                </a:lnTo>
                <a:lnTo>
                  <a:pt x="4094029" y="1394392"/>
                </a:lnTo>
                <a:lnTo>
                  <a:pt x="4116371" y="1400809"/>
                </a:lnTo>
                <a:lnTo>
                  <a:pt x="4138404" y="1407513"/>
                </a:lnTo>
                <a:lnTo>
                  <a:pt x="4159377" y="1416430"/>
                </a:lnTo>
                <a:lnTo>
                  <a:pt x="4211519" y="1445108"/>
                </a:lnTo>
                <a:lnTo>
                  <a:pt x="4246823" y="1467376"/>
                </a:lnTo>
                <a:lnTo>
                  <a:pt x="4274105" y="1485312"/>
                </a:lnTo>
                <a:lnTo>
                  <a:pt x="4302181" y="1500994"/>
                </a:lnTo>
                <a:lnTo>
                  <a:pt x="4339866" y="1516499"/>
                </a:lnTo>
                <a:lnTo>
                  <a:pt x="4395978" y="1533905"/>
                </a:lnTo>
                <a:lnTo>
                  <a:pt x="4425042" y="1553824"/>
                </a:lnTo>
                <a:lnTo>
                  <a:pt x="4430066" y="1548878"/>
                </a:lnTo>
                <a:lnTo>
                  <a:pt x="4442101" y="1552526"/>
                </a:lnTo>
                <a:lnTo>
                  <a:pt x="4499229" y="1578482"/>
                </a:lnTo>
                <a:lnTo>
                  <a:pt x="4538360" y="1598896"/>
                </a:lnTo>
                <a:lnTo>
                  <a:pt x="4577980" y="1624523"/>
                </a:lnTo>
                <a:lnTo>
                  <a:pt x="4587440" y="1635664"/>
                </a:lnTo>
                <a:lnTo>
                  <a:pt x="4588872" y="1637968"/>
                </a:lnTo>
                <a:lnTo>
                  <a:pt x="4592379" y="1639252"/>
                </a:lnTo>
                <a:lnTo>
                  <a:pt x="4601166" y="1640381"/>
                </a:lnTo>
                <a:lnTo>
                  <a:pt x="4618437" y="1642222"/>
                </a:lnTo>
                <a:lnTo>
                  <a:pt x="4647398" y="1645642"/>
                </a:lnTo>
                <a:lnTo>
                  <a:pt x="4691253" y="1651508"/>
                </a:lnTo>
                <a:lnTo>
                  <a:pt x="4735918" y="1683645"/>
                </a:lnTo>
                <a:lnTo>
                  <a:pt x="4758467" y="1700609"/>
                </a:lnTo>
                <a:lnTo>
                  <a:pt x="4771866" y="1708959"/>
                </a:lnTo>
                <a:lnTo>
                  <a:pt x="4789081" y="1715255"/>
                </a:lnTo>
                <a:lnTo>
                  <a:pt x="4823079" y="1726056"/>
                </a:lnTo>
                <a:lnTo>
                  <a:pt x="4833792" y="1733690"/>
                </a:lnTo>
                <a:lnTo>
                  <a:pt x="4867529" y="1756283"/>
                </a:lnTo>
                <a:lnTo>
                  <a:pt x="4922694" y="1775333"/>
                </a:lnTo>
                <a:lnTo>
                  <a:pt x="4956429" y="1784858"/>
                </a:lnTo>
                <a:lnTo>
                  <a:pt x="4991774" y="1805672"/>
                </a:lnTo>
                <a:lnTo>
                  <a:pt x="5027263" y="1820211"/>
                </a:lnTo>
                <a:lnTo>
                  <a:pt x="5064228" y="1831774"/>
                </a:lnTo>
                <a:lnTo>
                  <a:pt x="5104003" y="1843658"/>
                </a:lnTo>
                <a:lnTo>
                  <a:pt x="5132068" y="1863355"/>
                </a:lnTo>
                <a:lnTo>
                  <a:pt x="5145941" y="1872793"/>
                </a:lnTo>
                <a:lnTo>
                  <a:pt x="5154437" y="1875980"/>
                </a:lnTo>
                <a:lnTo>
                  <a:pt x="5166374" y="1876923"/>
                </a:lnTo>
                <a:lnTo>
                  <a:pt x="5190565" y="1879630"/>
                </a:lnTo>
                <a:lnTo>
                  <a:pt x="5235829" y="1888108"/>
                </a:lnTo>
                <a:lnTo>
                  <a:pt x="5283872" y="1899681"/>
                </a:lnTo>
                <a:lnTo>
                  <a:pt x="5330194" y="1913085"/>
                </a:lnTo>
                <a:lnTo>
                  <a:pt x="5375719" y="1927209"/>
                </a:lnTo>
                <a:lnTo>
                  <a:pt x="5421371" y="1940941"/>
                </a:lnTo>
                <a:lnTo>
                  <a:pt x="5468074" y="1953170"/>
                </a:lnTo>
                <a:lnTo>
                  <a:pt x="5516753" y="1962784"/>
                </a:lnTo>
                <a:lnTo>
                  <a:pt x="5539162" y="1969928"/>
                </a:lnTo>
                <a:lnTo>
                  <a:pt x="5561250" y="1977072"/>
                </a:lnTo>
                <a:lnTo>
                  <a:pt x="5583314" y="1984216"/>
                </a:lnTo>
                <a:lnTo>
                  <a:pt x="5605653" y="1991359"/>
                </a:lnTo>
                <a:lnTo>
                  <a:pt x="5618652" y="1995564"/>
                </a:lnTo>
                <a:lnTo>
                  <a:pt x="5633259" y="2000234"/>
                </a:lnTo>
                <a:lnTo>
                  <a:pt x="5645175" y="2004022"/>
                </a:lnTo>
                <a:lnTo>
                  <a:pt x="5650103" y="2005583"/>
                </a:lnTo>
                <a:lnTo>
                  <a:pt x="5674685" y="2024397"/>
                </a:lnTo>
                <a:lnTo>
                  <a:pt x="5684837" y="2033222"/>
                </a:lnTo>
                <a:lnTo>
                  <a:pt x="5692322" y="2035784"/>
                </a:lnTo>
                <a:lnTo>
                  <a:pt x="5708904" y="203580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87361" y="3853433"/>
            <a:ext cx="73469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U(CPU)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1402" y="1831085"/>
            <a:ext cx="6306820" cy="3031490"/>
          </a:xfrm>
          <a:custGeom>
            <a:avLst/>
            <a:gdLst/>
            <a:ahLst/>
            <a:cxnLst/>
            <a:rect l="l" t="t" r="r" b="b"/>
            <a:pathLst>
              <a:path w="6306820" h="3031490">
                <a:moveTo>
                  <a:pt x="0" y="3031236"/>
                </a:moveTo>
                <a:lnTo>
                  <a:pt x="54576" y="3029519"/>
                </a:lnTo>
                <a:lnTo>
                  <a:pt x="109045" y="3028934"/>
                </a:lnTo>
                <a:lnTo>
                  <a:pt x="163252" y="3026038"/>
                </a:lnTo>
                <a:lnTo>
                  <a:pt x="217042" y="3017393"/>
                </a:lnTo>
                <a:lnTo>
                  <a:pt x="257042" y="2999495"/>
                </a:lnTo>
                <a:lnTo>
                  <a:pt x="296910" y="2970514"/>
                </a:lnTo>
                <a:lnTo>
                  <a:pt x="337611" y="2940079"/>
                </a:lnTo>
                <a:lnTo>
                  <a:pt x="380110" y="2917825"/>
                </a:lnTo>
                <a:lnTo>
                  <a:pt x="421210" y="2891540"/>
                </a:lnTo>
                <a:lnTo>
                  <a:pt x="459826" y="2875393"/>
                </a:lnTo>
                <a:lnTo>
                  <a:pt x="498093" y="2866939"/>
                </a:lnTo>
                <a:lnTo>
                  <a:pt x="538146" y="2863735"/>
                </a:lnTo>
                <a:lnTo>
                  <a:pt x="582120" y="2863337"/>
                </a:lnTo>
                <a:lnTo>
                  <a:pt x="632150" y="2863300"/>
                </a:lnTo>
                <a:lnTo>
                  <a:pt x="690372" y="2861183"/>
                </a:lnTo>
                <a:lnTo>
                  <a:pt x="739537" y="2851503"/>
                </a:lnTo>
                <a:lnTo>
                  <a:pt x="788729" y="2841966"/>
                </a:lnTo>
                <a:lnTo>
                  <a:pt x="837940" y="2832536"/>
                </a:lnTo>
                <a:lnTo>
                  <a:pt x="887160" y="2823178"/>
                </a:lnTo>
                <a:lnTo>
                  <a:pt x="936381" y="2813855"/>
                </a:lnTo>
                <a:lnTo>
                  <a:pt x="985594" y="2804533"/>
                </a:lnTo>
                <a:lnTo>
                  <a:pt x="1034790" y="2795174"/>
                </a:lnTo>
                <a:lnTo>
                  <a:pt x="1083960" y="2785745"/>
                </a:lnTo>
                <a:lnTo>
                  <a:pt x="1133097" y="2776208"/>
                </a:lnTo>
                <a:lnTo>
                  <a:pt x="1182190" y="2766528"/>
                </a:lnTo>
                <a:lnTo>
                  <a:pt x="1231232" y="2756669"/>
                </a:lnTo>
                <a:lnTo>
                  <a:pt x="1280213" y="2746597"/>
                </a:lnTo>
                <a:lnTo>
                  <a:pt x="1329125" y="2736274"/>
                </a:lnTo>
                <a:lnTo>
                  <a:pt x="1377959" y="2725666"/>
                </a:lnTo>
                <a:lnTo>
                  <a:pt x="1426707" y="2714736"/>
                </a:lnTo>
                <a:lnTo>
                  <a:pt x="1475359" y="2703449"/>
                </a:lnTo>
                <a:lnTo>
                  <a:pt x="1520459" y="2693718"/>
                </a:lnTo>
                <a:lnTo>
                  <a:pt x="1568647" y="2684563"/>
                </a:lnTo>
                <a:lnTo>
                  <a:pt x="1618916" y="2675429"/>
                </a:lnTo>
                <a:lnTo>
                  <a:pt x="1670260" y="2665761"/>
                </a:lnTo>
                <a:lnTo>
                  <a:pt x="1721674" y="2655006"/>
                </a:lnTo>
                <a:lnTo>
                  <a:pt x="1772153" y="2642611"/>
                </a:lnTo>
                <a:lnTo>
                  <a:pt x="1820690" y="2628020"/>
                </a:lnTo>
                <a:lnTo>
                  <a:pt x="1866282" y="2610680"/>
                </a:lnTo>
                <a:lnTo>
                  <a:pt x="1907921" y="2590038"/>
                </a:lnTo>
                <a:lnTo>
                  <a:pt x="1951931" y="2561624"/>
                </a:lnTo>
                <a:lnTo>
                  <a:pt x="1992509" y="2530461"/>
                </a:lnTo>
                <a:lnTo>
                  <a:pt x="2031465" y="2497884"/>
                </a:lnTo>
                <a:lnTo>
                  <a:pt x="2070611" y="2465228"/>
                </a:lnTo>
                <a:lnTo>
                  <a:pt x="2111756" y="2433828"/>
                </a:lnTo>
                <a:lnTo>
                  <a:pt x="2130363" y="2403233"/>
                </a:lnTo>
                <a:lnTo>
                  <a:pt x="2138431" y="2389453"/>
                </a:lnTo>
                <a:lnTo>
                  <a:pt x="2139770" y="2387192"/>
                </a:lnTo>
                <a:lnTo>
                  <a:pt x="2138187" y="2391156"/>
                </a:lnTo>
                <a:lnTo>
                  <a:pt x="2137492" y="2396047"/>
                </a:lnTo>
                <a:lnTo>
                  <a:pt x="2141491" y="2396573"/>
                </a:lnTo>
                <a:lnTo>
                  <a:pt x="2153995" y="2387436"/>
                </a:lnTo>
                <a:lnTo>
                  <a:pt x="2178812" y="2363343"/>
                </a:lnTo>
                <a:lnTo>
                  <a:pt x="2186424" y="2353226"/>
                </a:lnTo>
                <a:lnTo>
                  <a:pt x="2192655" y="2341943"/>
                </a:lnTo>
                <a:lnTo>
                  <a:pt x="2198885" y="2330660"/>
                </a:lnTo>
                <a:lnTo>
                  <a:pt x="2206498" y="2320544"/>
                </a:lnTo>
                <a:lnTo>
                  <a:pt x="2245278" y="2282991"/>
                </a:lnTo>
                <a:lnTo>
                  <a:pt x="2286238" y="2247582"/>
                </a:lnTo>
                <a:lnTo>
                  <a:pt x="2327745" y="2213030"/>
                </a:lnTo>
                <a:lnTo>
                  <a:pt x="2368169" y="2178050"/>
                </a:lnTo>
                <a:lnTo>
                  <a:pt x="2404169" y="2144678"/>
                </a:lnTo>
                <a:lnTo>
                  <a:pt x="2442558" y="2108016"/>
                </a:lnTo>
                <a:lnTo>
                  <a:pt x="2481595" y="2069131"/>
                </a:lnTo>
                <a:lnTo>
                  <a:pt x="2519543" y="2029093"/>
                </a:lnTo>
                <a:lnTo>
                  <a:pt x="2554662" y="1988969"/>
                </a:lnTo>
                <a:lnTo>
                  <a:pt x="2585212" y="1949831"/>
                </a:lnTo>
                <a:lnTo>
                  <a:pt x="2611042" y="1912719"/>
                </a:lnTo>
                <a:lnTo>
                  <a:pt x="2622692" y="1896586"/>
                </a:lnTo>
                <a:lnTo>
                  <a:pt x="2635986" y="1885644"/>
                </a:lnTo>
                <a:lnTo>
                  <a:pt x="2666746" y="1864106"/>
                </a:lnTo>
                <a:lnTo>
                  <a:pt x="2698521" y="1816191"/>
                </a:lnTo>
                <a:lnTo>
                  <a:pt x="2732071" y="1770443"/>
                </a:lnTo>
                <a:lnTo>
                  <a:pt x="2766454" y="1725552"/>
                </a:lnTo>
                <a:lnTo>
                  <a:pt x="2800731" y="1680210"/>
                </a:lnTo>
                <a:lnTo>
                  <a:pt x="2829377" y="1639464"/>
                </a:lnTo>
                <a:lnTo>
                  <a:pt x="2857081" y="1597665"/>
                </a:lnTo>
                <a:lnTo>
                  <a:pt x="2884503" y="1555456"/>
                </a:lnTo>
                <a:lnTo>
                  <a:pt x="2912302" y="1513477"/>
                </a:lnTo>
                <a:lnTo>
                  <a:pt x="2941140" y="1472372"/>
                </a:lnTo>
                <a:lnTo>
                  <a:pt x="2971674" y="1432782"/>
                </a:lnTo>
                <a:lnTo>
                  <a:pt x="3004566" y="1395349"/>
                </a:lnTo>
                <a:lnTo>
                  <a:pt x="3041169" y="1357814"/>
                </a:lnTo>
                <a:lnTo>
                  <a:pt x="3078552" y="1321082"/>
                </a:lnTo>
                <a:lnTo>
                  <a:pt x="3116558" y="1284975"/>
                </a:lnTo>
                <a:lnTo>
                  <a:pt x="3155028" y="1249312"/>
                </a:lnTo>
                <a:lnTo>
                  <a:pt x="3193805" y="1213915"/>
                </a:lnTo>
                <a:lnTo>
                  <a:pt x="3232729" y="1178604"/>
                </a:lnTo>
                <a:lnTo>
                  <a:pt x="3271644" y="1143201"/>
                </a:lnTo>
                <a:lnTo>
                  <a:pt x="3310391" y="1107526"/>
                </a:lnTo>
                <a:lnTo>
                  <a:pt x="3348813" y="1071399"/>
                </a:lnTo>
                <a:lnTo>
                  <a:pt x="3386751" y="1034643"/>
                </a:lnTo>
                <a:lnTo>
                  <a:pt x="3424047" y="997076"/>
                </a:lnTo>
                <a:lnTo>
                  <a:pt x="3459441" y="962834"/>
                </a:lnTo>
                <a:lnTo>
                  <a:pt x="3496532" y="930020"/>
                </a:lnTo>
                <a:lnTo>
                  <a:pt x="3534980" y="898493"/>
                </a:lnTo>
                <a:lnTo>
                  <a:pt x="3574446" y="868108"/>
                </a:lnTo>
                <a:lnTo>
                  <a:pt x="3614591" y="838723"/>
                </a:lnTo>
                <a:lnTo>
                  <a:pt x="3655075" y="810196"/>
                </a:lnTo>
                <a:lnTo>
                  <a:pt x="3695560" y="782383"/>
                </a:lnTo>
                <a:lnTo>
                  <a:pt x="3735705" y="755141"/>
                </a:lnTo>
                <a:lnTo>
                  <a:pt x="3788521" y="725058"/>
                </a:lnTo>
                <a:lnTo>
                  <a:pt x="3816018" y="711833"/>
                </a:lnTo>
                <a:lnTo>
                  <a:pt x="3843528" y="698500"/>
                </a:lnTo>
                <a:lnTo>
                  <a:pt x="3867304" y="688095"/>
                </a:lnTo>
                <a:lnTo>
                  <a:pt x="3894105" y="678703"/>
                </a:lnTo>
                <a:lnTo>
                  <a:pt x="3916001" y="671907"/>
                </a:lnTo>
                <a:lnTo>
                  <a:pt x="3925062" y="669289"/>
                </a:lnTo>
                <a:lnTo>
                  <a:pt x="3972694" y="638500"/>
                </a:lnTo>
                <a:lnTo>
                  <a:pt x="4023042" y="612139"/>
                </a:lnTo>
                <a:lnTo>
                  <a:pt x="4075009" y="589494"/>
                </a:lnTo>
                <a:lnTo>
                  <a:pt x="4127500" y="569849"/>
                </a:lnTo>
                <a:lnTo>
                  <a:pt x="4163808" y="557301"/>
                </a:lnTo>
                <a:lnTo>
                  <a:pt x="4203938" y="543194"/>
                </a:lnTo>
                <a:lnTo>
                  <a:pt x="4236424" y="531683"/>
                </a:lnTo>
                <a:lnTo>
                  <a:pt x="4249801" y="526923"/>
                </a:lnTo>
                <a:lnTo>
                  <a:pt x="4288651" y="499961"/>
                </a:lnTo>
                <a:lnTo>
                  <a:pt x="4330215" y="474221"/>
                </a:lnTo>
                <a:lnTo>
                  <a:pt x="4374026" y="449711"/>
                </a:lnTo>
                <a:lnTo>
                  <a:pt x="4419618" y="426437"/>
                </a:lnTo>
                <a:lnTo>
                  <a:pt x="4466523" y="404406"/>
                </a:lnTo>
                <a:lnTo>
                  <a:pt x="4514276" y="383624"/>
                </a:lnTo>
                <a:lnTo>
                  <a:pt x="4562409" y="364099"/>
                </a:lnTo>
                <a:lnTo>
                  <a:pt x="4610457" y="345838"/>
                </a:lnTo>
                <a:lnTo>
                  <a:pt x="4657952" y="328847"/>
                </a:lnTo>
                <a:lnTo>
                  <a:pt x="4704428" y="313133"/>
                </a:lnTo>
                <a:lnTo>
                  <a:pt x="4749419" y="298703"/>
                </a:lnTo>
                <a:lnTo>
                  <a:pt x="4798993" y="283186"/>
                </a:lnTo>
                <a:lnTo>
                  <a:pt x="4848429" y="267990"/>
                </a:lnTo>
                <a:lnTo>
                  <a:pt x="4897753" y="253132"/>
                </a:lnTo>
                <a:lnTo>
                  <a:pt x="4946988" y="238628"/>
                </a:lnTo>
                <a:lnTo>
                  <a:pt x="4996159" y="224495"/>
                </a:lnTo>
                <a:lnTo>
                  <a:pt x="5045291" y="210748"/>
                </a:lnTo>
                <a:lnTo>
                  <a:pt x="5094407" y="197405"/>
                </a:lnTo>
                <a:lnTo>
                  <a:pt x="5143534" y="184480"/>
                </a:lnTo>
                <a:lnTo>
                  <a:pt x="5192694" y="171991"/>
                </a:lnTo>
                <a:lnTo>
                  <a:pt x="5241914" y="159953"/>
                </a:lnTo>
                <a:lnTo>
                  <a:pt x="5291216" y="148383"/>
                </a:lnTo>
                <a:lnTo>
                  <a:pt x="5340627" y="137297"/>
                </a:lnTo>
                <a:lnTo>
                  <a:pt x="5390170" y="126712"/>
                </a:lnTo>
                <a:lnTo>
                  <a:pt x="5439870" y="116644"/>
                </a:lnTo>
                <a:lnTo>
                  <a:pt x="5489751" y="107108"/>
                </a:lnTo>
                <a:lnTo>
                  <a:pt x="5539838" y="98121"/>
                </a:lnTo>
                <a:lnTo>
                  <a:pt x="5590156" y="89700"/>
                </a:lnTo>
                <a:lnTo>
                  <a:pt x="5640729" y="81860"/>
                </a:lnTo>
                <a:lnTo>
                  <a:pt x="5691582" y="74618"/>
                </a:lnTo>
                <a:lnTo>
                  <a:pt x="5742739" y="67990"/>
                </a:lnTo>
                <a:lnTo>
                  <a:pt x="5794225" y="61992"/>
                </a:lnTo>
                <a:lnTo>
                  <a:pt x="5846064" y="56641"/>
                </a:lnTo>
                <a:lnTo>
                  <a:pt x="5896763" y="50685"/>
                </a:lnTo>
                <a:lnTo>
                  <a:pt x="5947792" y="43347"/>
                </a:lnTo>
                <a:lnTo>
                  <a:pt x="5999056" y="35183"/>
                </a:lnTo>
                <a:lnTo>
                  <a:pt x="6050461" y="26750"/>
                </a:lnTo>
                <a:lnTo>
                  <a:pt x="6101914" y="18602"/>
                </a:lnTo>
                <a:lnTo>
                  <a:pt x="6153319" y="11298"/>
                </a:lnTo>
                <a:lnTo>
                  <a:pt x="6204583" y="5392"/>
                </a:lnTo>
                <a:lnTo>
                  <a:pt x="6255612" y="1440"/>
                </a:lnTo>
                <a:lnTo>
                  <a:pt x="6306312" y="0"/>
                </a:lnTo>
              </a:path>
            </a:pathLst>
          </a:custGeom>
          <a:ln w="19812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9952" y="1525524"/>
            <a:ext cx="6781800" cy="0"/>
          </a:xfrm>
          <a:custGeom>
            <a:avLst/>
            <a:gdLst/>
            <a:ahLst/>
            <a:cxnLst/>
            <a:rect l="l" t="t" r="r" b="b"/>
            <a:pathLst>
              <a:path w="6781800">
                <a:moveTo>
                  <a:pt x="0" y="0"/>
                </a:moveTo>
                <a:lnTo>
                  <a:pt x="6781800" y="0"/>
                </a:lnTo>
              </a:path>
            </a:pathLst>
          </a:custGeom>
          <a:ln w="9144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9119" y="1393697"/>
            <a:ext cx="758952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995159" algn="l"/>
              </a:tabLst>
            </a:pPr>
            <a:r>
              <a:rPr sz="1600" b="1" spc="-5" dirty="0">
                <a:latin typeface="Arial"/>
                <a:cs typeface="Arial"/>
              </a:rPr>
              <a:t>1</a:t>
            </a:r>
            <a:r>
              <a:rPr sz="1600" b="1" spc="-1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	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600" b="1" spc="-5" dirty="0">
                <a:latin typeface="Arial"/>
                <a:cs typeface="Arial"/>
              </a:rPr>
              <a:t>U(DISC</a:t>
            </a:r>
            <a:r>
              <a:rPr sz="1600" b="1" spc="-15" dirty="0">
                <a:latin typeface="Arial"/>
                <a:cs typeface="Arial"/>
              </a:rPr>
              <a:t>O</a:t>
            </a:r>
            <a:r>
              <a:rPr sz="1600" b="1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49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50265" y="4863210"/>
            <a:ext cx="7940675" cy="155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7299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Livello </a:t>
            </a:r>
            <a:r>
              <a:rPr sz="1600" b="1" spc="-5" dirty="0">
                <a:latin typeface="Arial"/>
                <a:cs typeface="Arial"/>
              </a:rPr>
              <a:t>di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multiprogrammazione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Non bisogna semplicemente applicare il</a:t>
            </a:r>
            <a:r>
              <a:rPr sz="2000" b="1" spc="-1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criterio: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se l’utilizzazione della CPU è bassa, allora aumenta il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livello</a:t>
            </a:r>
            <a:r>
              <a:rPr sz="2000" b="1" spc="-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multiprogrammazione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5"/>
    </mc:Choice>
    <mc:Fallback xmlns="">
      <p:transition spd="slow" advTm="33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181" y="45796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4800" y="0"/>
            <a:ext cx="1219199" cy="565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1464" y="57277"/>
            <a:ext cx="496379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-5" dirty="0">
                <a:solidFill>
                  <a:srgbClr val="0D3ACC"/>
                </a:solidFill>
              </a:rPr>
              <a:t>ALGORITMI </a:t>
            </a:r>
            <a:r>
              <a:rPr u="none" dirty="0">
                <a:solidFill>
                  <a:srgbClr val="0D3ACC"/>
                </a:solidFill>
              </a:rPr>
              <a:t>DI</a:t>
            </a:r>
            <a:r>
              <a:rPr u="none" spc="-45" dirty="0">
                <a:solidFill>
                  <a:srgbClr val="0D3ACC"/>
                </a:solidFill>
              </a:rPr>
              <a:t> </a:t>
            </a:r>
            <a:r>
              <a:rPr u="none" spc="-5" dirty="0">
                <a:solidFill>
                  <a:srgbClr val="0D3ACC"/>
                </a:solidFill>
              </a:rPr>
              <a:t>RIMPIAZZAMENTO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50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9590" y="423036"/>
            <a:ext cx="8395335" cy="2002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 algn="ctr">
              <a:lnSpc>
                <a:spcPts val="2775"/>
              </a:lnSpc>
            </a:pPr>
            <a:r>
              <a:rPr sz="2400" b="1" spc="-5" dirty="0">
                <a:solidFill>
                  <a:srgbClr val="0D3ACC"/>
                </a:solidFill>
                <a:latin typeface="Arial"/>
                <a:cs typeface="Arial"/>
              </a:rPr>
              <a:t>BASATI SUL WORKING</a:t>
            </a:r>
            <a:r>
              <a:rPr sz="2400" b="1" spc="-25" dirty="0">
                <a:solidFill>
                  <a:srgbClr val="0D3AC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D3ACC"/>
                </a:solidFill>
                <a:latin typeface="Arial"/>
                <a:cs typeface="Arial"/>
              </a:rPr>
              <a:t>SET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300"/>
              </a:lnSpc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Utilizzando l’informazione sulle pagine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che costituiscono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  </a:t>
            </a:r>
            <a:r>
              <a:rPr sz="2000" b="1" spc="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working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10540" algn="l"/>
                <a:tab pos="1009650" algn="l"/>
                <a:tab pos="2184400" algn="l"/>
                <a:tab pos="2541270" algn="l"/>
                <a:tab pos="3728720" algn="l"/>
                <a:tab pos="4069715" algn="l"/>
                <a:tab pos="4667250" algn="l"/>
                <a:tab pos="5264785" algn="l"/>
                <a:tab pos="5534660" algn="l"/>
                <a:tab pos="6767830" algn="l"/>
                <a:tab pos="7292340" algn="l"/>
                <a:tab pos="8241665" algn="l"/>
              </a:tabLst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set	dei	pr</a:t>
            </a:r>
            <a:r>
              <a:rPr sz="2000" b="1" spc="-15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essi	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n	</a:t>
            </a:r>
            <a:r>
              <a:rPr sz="2000" b="1" spc="-20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mor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	si	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uò	fare	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l	possib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le	</a:t>
            </a:r>
            <a:r>
              <a:rPr sz="2000" b="1" spc="-15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er	e</a:t>
            </a:r>
            <a:r>
              <a:rPr sz="2000" b="1" spc="-20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itare	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il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thrashing (eventualmente ricorrendo a swap out di un</a:t>
            </a:r>
            <a:r>
              <a:rPr sz="2000" b="1" spc="-1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processo).</a:t>
            </a:r>
            <a:endParaRPr sz="2000">
              <a:latin typeface="Arial"/>
              <a:cs typeface="Arial"/>
            </a:endParaRPr>
          </a:p>
          <a:p>
            <a:pPr marL="12700" marR="5715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Per poter decidere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se una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pagina fa parte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del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working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set di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un dato  processo</a:t>
            </a:r>
            <a:r>
              <a:rPr sz="2000" b="1" spc="3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si</a:t>
            </a:r>
            <a:r>
              <a:rPr sz="2000" b="1" spc="3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può</a:t>
            </a:r>
            <a:r>
              <a:rPr sz="2000" b="1" spc="3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mantenere</a:t>
            </a:r>
            <a:r>
              <a:rPr sz="2000" b="1" spc="3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traccia</a:t>
            </a:r>
            <a:r>
              <a:rPr sz="2000" b="1" spc="3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per</a:t>
            </a:r>
            <a:r>
              <a:rPr sz="2000" b="1" spc="3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ogni</a:t>
            </a:r>
            <a:r>
              <a:rPr sz="2000" b="1" spc="3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frame</a:t>
            </a:r>
            <a:r>
              <a:rPr sz="2000" b="1" spc="3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2000" b="1" spc="3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un</a:t>
            </a:r>
            <a:r>
              <a:rPr sz="2000" b="1" spc="3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tempo</a:t>
            </a:r>
            <a:r>
              <a:rPr sz="2000" b="1" spc="3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590" y="2409063"/>
            <a:ext cx="461010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86790" algn="l"/>
                <a:tab pos="2591435" algn="l"/>
                <a:tab pos="3776979" algn="l"/>
              </a:tabLst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ulti</a:t>
            </a:r>
            <a:r>
              <a:rPr sz="2000" b="1" spc="-1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o	r</a:t>
            </a:r>
            <a:r>
              <a:rPr sz="2000" b="1" spc="-2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er</a:t>
            </a:r>
            <a:r>
              <a:rPr sz="2000" b="1" spc="-1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ment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.	Oc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orre	fis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4958" y="2409063"/>
            <a:ext cx="247205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56385" algn="l"/>
                <a:tab pos="1880870" algn="l"/>
              </a:tabLst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’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amp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ie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zza	</a:t>
            </a:r>
            <a:r>
              <a:rPr sz="2000" b="1" dirty="0">
                <a:solidFill>
                  <a:srgbClr val="0000FF"/>
                </a:solidFill>
                <a:latin typeface="Symbol"/>
                <a:cs typeface="Symbol"/>
              </a:rPr>
              <a:t>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1670" y="2409063"/>
            <a:ext cx="94361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i="1" spc="-5" dirty="0">
                <a:solidFill>
                  <a:srgbClr val="0000FF"/>
                </a:solidFill>
                <a:latin typeface="Arial"/>
                <a:cs typeface="Arial"/>
              </a:rPr>
              <a:t>finestra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i="1" dirty="0">
                <a:latin typeface="Arial"/>
                <a:cs typeface="Arial"/>
              </a:rPr>
              <a:t>temporale </a:t>
            </a:r>
            <a:r>
              <a:rPr dirty="0"/>
              <a:t>(parametro </a:t>
            </a:r>
            <a:r>
              <a:rPr spc="-5" dirty="0"/>
              <a:t>dell’algoritmo) </a:t>
            </a:r>
            <a:r>
              <a:rPr dirty="0"/>
              <a:t>che determina </a:t>
            </a:r>
            <a:r>
              <a:rPr spc="-5" dirty="0"/>
              <a:t>il </a:t>
            </a:r>
            <a:r>
              <a:rPr dirty="0"/>
              <a:t>working</a:t>
            </a:r>
            <a:r>
              <a:rPr spc="-140" dirty="0"/>
              <a:t> </a:t>
            </a:r>
            <a:r>
              <a:rPr dirty="0"/>
              <a:t>set.</a:t>
            </a:r>
          </a:p>
          <a:p>
            <a:pPr marL="12700" marR="5080" algn="just">
              <a:lnSpc>
                <a:spcPct val="100000"/>
              </a:lnSpc>
              <a:spcBef>
                <a:spcPts val="960"/>
              </a:spcBef>
            </a:pPr>
            <a:r>
              <a:rPr spc="-15" dirty="0"/>
              <a:t>L’hardware </a:t>
            </a:r>
            <a:r>
              <a:rPr dirty="0"/>
              <a:t>imposta </a:t>
            </a:r>
            <a:r>
              <a:rPr spc="-5" dirty="0"/>
              <a:t>il </a:t>
            </a:r>
            <a:r>
              <a:rPr dirty="0"/>
              <a:t>bit R ad </a:t>
            </a:r>
            <a:r>
              <a:rPr spc="-5" dirty="0"/>
              <a:t>ogni riferimento. </a:t>
            </a:r>
            <a:r>
              <a:rPr spc="5" dirty="0"/>
              <a:t>Ad </a:t>
            </a:r>
            <a:r>
              <a:rPr spc="-5" dirty="0"/>
              <a:t>ogni timer  interrupt </a:t>
            </a:r>
            <a:r>
              <a:rPr dirty="0"/>
              <a:t>i bit R vengono azzerati, </a:t>
            </a:r>
            <a:r>
              <a:rPr spc="-5" dirty="0"/>
              <a:t>inoltre </a:t>
            </a:r>
            <a:r>
              <a:rPr dirty="0"/>
              <a:t>se </a:t>
            </a:r>
            <a:r>
              <a:rPr spc="-5" dirty="0"/>
              <a:t>il </a:t>
            </a:r>
            <a:r>
              <a:rPr dirty="0"/>
              <a:t>bit R </a:t>
            </a:r>
            <a:r>
              <a:rPr spc="-5" dirty="0"/>
              <a:t>di </a:t>
            </a:r>
            <a:r>
              <a:rPr dirty="0"/>
              <a:t>un dato </a:t>
            </a:r>
            <a:r>
              <a:rPr spc="-5" dirty="0"/>
              <a:t>frame  </a:t>
            </a:r>
            <a:r>
              <a:rPr dirty="0"/>
              <a:t>era 1, </a:t>
            </a:r>
            <a:r>
              <a:rPr spc="-5" dirty="0"/>
              <a:t>viene </a:t>
            </a:r>
            <a:r>
              <a:rPr dirty="0"/>
              <a:t>copiato </a:t>
            </a:r>
            <a:r>
              <a:rPr spc="-5" dirty="0"/>
              <a:t>nel </a:t>
            </a:r>
            <a:r>
              <a:rPr dirty="0"/>
              <a:t>campo </a:t>
            </a:r>
            <a:r>
              <a:rPr spc="-5" dirty="0"/>
              <a:t>“</a:t>
            </a:r>
            <a:r>
              <a:rPr i="1" spc="-5" dirty="0">
                <a:latin typeface="Arial"/>
                <a:cs typeface="Arial"/>
              </a:rPr>
              <a:t>ultimo riferimento</a:t>
            </a:r>
            <a:r>
              <a:rPr spc="-5" dirty="0"/>
              <a:t>” associato </a:t>
            </a:r>
            <a:r>
              <a:rPr dirty="0"/>
              <a:t>ad  esso </a:t>
            </a:r>
            <a:r>
              <a:rPr spc="-5" dirty="0"/>
              <a:t>il tempo di </a:t>
            </a:r>
            <a:r>
              <a:rPr dirty="0"/>
              <a:t>CPU complessivamente </a:t>
            </a:r>
            <a:r>
              <a:rPr spc="-5" dirty="0"/>
              <a:t>utilizzato (chiamato </a:t>
            </a:r>
            <a:r>
              <a:rPr dirty="0">
                <a:solidFill>
                  <a:srgbClr val="FF0000"/>
                </a:solidFill>
              </a:rPr>
              <a:t>tempo  </a:t>
            </a:r>
            <a:r>
              <a:rPr i="1" dirty="0">
                <a:solidFill>
                  <a:srgbClr val="FF0000"/>
                </a:solidFill>
                <a:latin typeface="Arial"/>
                <a:cs typeface="Arial"/>
              </a:rPr>
              <a:t>virtuale</a:t>
            </a:r>
            <a:r>
              <a:rPr dirty="0"/>
              <a:t>) dal processo a cui</a:t>
            </a:r>
            <a:r>
              <a:rPr spc="-125" dirty="0"/>
              <a:t> </a:t>
            </a:r>
            <a:r>
              <a:rPr dirty="0"/>
              <a:t>appartiene.</a:t>
            </a:r>
          </a:p>
          <a:p>
            <a:pPr marL="12700" marR="5080" algn="just">
              <a:lnSpc>
                <a:spcPct val="100000"/>
              </a:lnSpc>
              <a:spcBef>
                <a:spcPts val="955"/>
              </a:spcBef>
            </a:pPr>
            <a:r>
              <a:rPr spc="-5" dirty="0"/>
              <a:t>In </a:t>
            </a:r>
            <a:r>
              <a:rPr dirty="0"/>
              <a:t>questo </a:t>
            </a:r>
            <a:r>
              <a:rPr spc="-5" dirty="0"/>
              <a:t>modo </a:t>
            </a:r>
            <a:r>
              <a:rPr dirty="0"/>
              <a:t>si sa </a:t>
            </a:r>
            <a:r>
              <a:rPr spc="-5" dirty="0"/>
              <a:t>quali delle </a:t>
            </a:r>
            <a:r>
              <a:rPr dirty="0"/>
              <a:t>pagine </a:t>
            </a:r>
            <a:r>
              <a:rPr spc="-5" dirty="0"/>
              <a:t>in </a:t>
            </a:r>
            <a:r>
              <a:rPr spc="5" dirty="0"/>
              <a:t>RAM </a:t>
            </a:r>
            <a:r>
              <a:rPr dirty="0"/>
              <a:t>sono nel </a:t>
            </a:r>
            <a:r>
              <a:rPr spc="-5" dirty="0"/>
              <a:t>WS </a:t>
            </a:r>
            <a:r>
              <a:rPr dirty="0"/>
              <a:t>di </a:t>
            </a:r>
            <a:r>
              <a:rPr spc="-5" dirty="0"/>
              <a:t>un </a:t>
            </a:r>
            <a:r>
              <a:rPr spc="545" dirty="0"/>
              <a:t> </a:t>
            </a:r>
            <a:r>
              <a:rPr dirty="0"/>
              <a:t>processo. </a:t>
            </a:r>
            <a:r>
              <a:rPr spc="-5" dirty="0"/>
              <a:t>Se </a:t>
            </a:r>
            <a:r>
              <a:rPr dirty="0"/>
              <a:t>però </a:t>
            </a:r>
            <a:r>
              <a:rPr spc="-5" dirty="0"/>
              <a:t>si vuole mantenere </a:t>
            </a:r>
            <a:r>
              <a:rPr dirty="0"/>
              <a:t>traccia </a:t>
            </a:r>
            <a:r>
              <a:rPr spc="-5" dirty="0"/>
              <a:t>dell’intero </a:t>
            </a:r>
            <a:r>
              <a:rPr spc="5" dirty="0"/>
              <a:t>WS </a:t>
            </a:r>
            <a:r>
              <a:rPr dirty="0"/>
              <a:t>(ad </a:t>
            </a:r>
            <a:r>
              <a:rPr spc="-5" dirty="0"/>
              <a:t>es.  </a:t>
            </a:r>
            <a:r>
              <a:rPr dirty="0"/>
              <a:t>per </a:t>
            </a:r>
            <a:r>
              <a:rPr spc="-5" dirty="0"/>
              <a:t>il </a:t>
            </a:r>
            <a:r>
              <a:rPr dirty="0"/>
              <a:t>prepaging – precaricamento </a:t>
            </a:r>
            <a:r>
              <a:rPr spc="-5" dirty="0"/>
              <a:t>di </a:t>
            </a:r>
            <a:r>
              <a:rPr dirty="0"/>
              <a:t>pagine – quando si </a:t>
            </a:r>
            <a:r>
              <a:rPr spc="-5" dirty="0"/>
              <a:t>riporta </a:t>
            </a:r>
            <a:r>
              <a:rPr spc="-10" dirty="0"/>
              <a:t>in  </a:t>
            </a:r>
            <a:r>
              <a:rPr dirty="0"/>
              <a:t>memoria un processo </a:t>
            </a:r>
            <a:r>
              <a:rPr spc="-5" dirty="0"/>
              <a:t>swapped-out) </a:t>
            </a:r>
            <a:r>
              <a:rPr dirty="0"/>
              <a:t>occorre </a:t>
            </a:r>
            <a:r>
              <a:rPr spc="-5" dirty="0"/>
              <a:t>memorizzare le </a:t>
            </a:r>
            <a:r>
              <a:rPr dirty="0"/>
              <a:t>pagine  </a:t>
            </a:r>
            <a:r>
              <a:rPr spc="-5" dirty="0"/>
              <a:t>di tale insieme in </a:t>
            </a:r>
            <a:r>
              <a:rPr dirty="0"/>
              <a:t>una </a:t>
            </a:r>
            <a:r>
              <a:rPr spc="-5" dirty="0"/>
              <a:t>struttura dati </a:t>
            </a:r>
            <a:r>
              <a:rPr dirty="0"/>
              <a:t>dedicate </a:t>
            </a:r>
            <a:r>
              <a:rPr spc="-5" dirty="0"/>
              <a:t>(da </a:t>
            </a:r>
            <a:r>
              <a:rPr dirty="0"/>
              <a:t>aggiornare </a:t>
            </a:r>
            <a:r>
              <a:rPr spc="-5" dirty="0"/>
              <a:t>ogni </a:t>
            </a:r>
            <a:r>
              <a:rPr spc="545" dirty="0"/>
              <a:t> </a:t>
            </a:r>
            <a:r>
              <a:rPr spc="-5" dirty="0"/>
              <a:t>volta </a:t>
            </a:r>
            <a:r>
              <a:rPr dirty="0"/>
              <a:t>che una </a:t>
            </a:r>
            <a:r>
              <a:rPr spc="-5" dirty="0"/>
              <a:t>nuova </a:t>
            </a:r>
            <a:r>
              <a:rPr dirty="0"/>
              <a:t>pagina del processo </a:t>
            </a:r>
            <a:r>
              <a:rPr spc="-5" dirty="0"/>
              <a:t>viene </a:t>
            </a:r>
            <a:r>
              <a:rPr dirty="0"/>
              <a:t>portata </a:t>
            </a:r>
            <a:r>
              <a:rPr spc="-5" dirty="0"/>
              <a:t>in</a:t>
            </a:r>
            <a:r>
              <a:rPr spc="-45" dirty="0"/>
              <a:t> </a:t>
            </a:r>
            <a:r>
              <a:rPr spc="-5" dirty="0"/>
              <a:t>memoria)</a:t>
            </a: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20"/>
    </mc:Choice>
    <mc:Fallback xmlns="">
      <p:transition spd="slow" advTm="138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1760855" algn="l"/>
                <a:tab pos="8533765" algn="l"/>
              </a:tabLst>
            </a:pPr>
            <a:r>
              <a:rPr dirty="0">
                <a:solidFill>
                  <a:srgbClr val="0D3ACC"/>
                </a:solidFill>
              </a:rPr>
              <a:t> 	ALGORITMI DI</a:t>
            </a:r>
            <a:r>
              <a:rPr spc="-85" dirty="0">
                <a:solidFill>
                  <a:srgbClr val="0D3ACC"/>
                </a:solidFill>
              </a:rPr>
              <a:t> </a:t>
            </a:r>
            <a:r>
              <a:rPr spc="-5" dirty="0">
                <a:solidFill>
                  <a:srgbClr val="0D3ACC"/>
                </a:solidFill>
              </a:rPr>
              <a:t>RIMPIAZZAMENTO	</a:t>
            </a:r>
          </a:p>
          <a:p>
            <a:pPr marR="64769" algn="ctr">
              <a:lnSpc>
                <a:spcPct val="100000"/>
              </a:lnSpc>
            </a:pPr>
            <a:r>
              <a:rPr u="none" spc="-5" dirty="0">
                <a:solidFill>
                  <a:srgbClr val="0D3ACC"/>
                </a:solidFill>
              </a:rPr>
              <a:t>BASATI SUL WORKING</a:t>
            </a:r>
            <a:r>
              <a:rPr u="none" spc="-25" dirty="0">
                <a:solidFill>
                  <a:srgbClr val="0D3ACC"/>
                </a:solidFill>
              </a:rPr>
              <a:t> </a:t>
            </a:r>
            <a:r>
              <a:rPr u="none" spc="-5" dirty="0">
                <a:solidFill>
                  <a:srgbClr val="0D3ACC"/>
                </a:solidFill>
              </a:rPr>
              <a:t>SET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Pag.</a:t>
            </a:r>
            <a:r>
              <a:rPr spc="-90" dirty="0"/>
              <a:t> </a:t>
            </a:r>
            <a:r>
              <a:rPr spc="-5" dirty="0"/>
              <a:t>51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824738"/>
            <a:ext cx="8395335" cy="516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Quando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avviene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un page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fault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può applicare l’algoritmo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dell’orologio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modificato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modo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da </a:t>
            </a:r>
            <a:r>
              <a:rPr sz="2000" b="1" i="1" spc="5" dirty="0">
                <a:solidFill>
                  <a:srgbClr val="FF0000"/>
                </a:solidFill>
                <a:latin typeface="Arial"/>
                <a:cs typeface="Arial"/>
              </a:rPr>
              <a:t>non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buttare </a:t>
            </a: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via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pagine </a:t>
            </a: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contenute 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nel working </a:t>
            </a: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cioè pagine per cui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differenza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fra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valore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attuale  del tempo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virtuale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quello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annotato nel campo “ultimo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riferimento”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è minore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2000" b="1" spc="3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Symbol"/>
                <a:cs typeface="Symbol"/>
              </a:rPr>
              <a:t></a:t>
            </a:r>
            <a:endParaRPr sz="2000">
              <a:latin typeface="Symbol"/>
              <a:cs typeface="Symbol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Se</a:t>
            </a:r>
            <a:r>
              <a:rPr sz="2000" b="1" spc="2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tutte</a:t>
            </a:r>
            <a:r>
              <a:rPr sz="2000" b="1" spc="2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le</a:t>
            </a:r>
            <a:r>
              <a:rPr sz="2000" b="1" spc="2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pagine</a:t>
            </a:r>
            <a:r>
              <a:rPr sz="2000" b="1" spc="2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sono</a:t>
            </a:r>
            <a:r>
              <a:rPr sz="2000" b="1" spc="2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nel</a:t>
            </a:r>
            <a:r>
              <a:rPr sz="2000" b="1" spc="2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working</a:t>
            </a:r>
            <a:r>
              <a:rPr sz="2000" b="1" spc="2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set,</a:t>
            </a:r>
            <a:r>
              <a:rPr sz="2000" b="1" spc="2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allora</a:t>
            </a:r>
            <a:r>
              <a:rPr sz="2000" b="1" spc="2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se</a:t>
            </a:r>
            <a:r>
              <a:rPr sz="2000" b="1" spc="2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ne</a:t>
            </a:r>
            <a:r>
              <a:rPr sz="2000" b="1" spc="2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sceglie</a:t>
            </a:r>
            <a:r>
              <a:rPr sz="2000" b="1" spc="2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una</a:t>
            </a:r>
            <a:r>
              <a:rPr sz="2000" b="1" spc="2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caso, con preferenza per quelle che hanno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dirty bit a</a:t>
            </a:r>
            <a:r>
              <a:rPr sz="2000" b="1" spc="-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0.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195"/>
              </a:spcBef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Se:</a:t>
            </a:r>
            <a:endParaRPr sz="200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frequenza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page fault è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elevata</a:t>
            </a:r>
            <a:r>
              <a:rPr sz="2000" b="1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molto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spesso non si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trovano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pagine non appartenenti al</a:t>
            </a:r>
            <a:r>
              <a:rPr sz="2000" b="1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00FF"/>
                </a:solidFill>
                <a:latin typeface="Arial"/>
                <a:cs typeface="Arial"/>
              </a:rPr>
              <a:t>WS</a:t>
            </a:r>
            <a:endParaRPr sz="2000">
              <a:latin typeface="Arial"/>
              <a:cs typeface="Arial"/>
            </a:endParaRPr>
          </a:p>
          <a:p>
            <a:pPr marL="12700" marR="8255" algn="just">
              <a:lnSpc>
                <a:spcPct val="100000"/>
              </a:lnSpc>
              <a:spcBef>
                <a:spcPts val="960"/>
              </a:spcBef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allora per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prevenire il thrashing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è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bene scegliere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un processo e farne 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lo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swap-out, diminuendo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il livello di</a:t>
            </a:r>
            <a:r>
              <a:rPr sz="2000" b="1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multiprogrammazione</a:t>
            </a:r>
            <a:endParaRPr sz="2000">
              <a:latin typeface="Arial"/>
              <a:cs typeface="Arial"/>
            </a:endParaRPr>
          </a:p>
          <a:p>
            <a:pPr marL="12700" marR="6985" algn="just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Si osservi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che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la scelta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di </a:t>
            </a:r>
            <a:r>
              <a:rPr sz="2000" b="1" dirty="0">
                <a:solidFill>
                  <a:srgbClr val="0000FF"/>
                </a:solidFill>
                <a:latin typeface="Symbol"/>
                <a:cs typeface="Symbol"/>
              </a:rPr>
              <a:t></a:t>
            </a:r>
            <a:r>
              <a:rPr sz="2000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influenza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la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dimensione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del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WS: un  valore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troppo grande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potrebbe classificare come parte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del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WS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molte  pagine che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invece non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sono più utili, e</a:t>
            </a:r>
            <a:r>
              <a:rPr sz="2000" b="1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viceversa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58"/>
    </mc:Choice>
    <mc:Fallback xmlns="">
      <p:transition spd="slow" advTm="78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892300" algn="l"/>
                <a:tab pos="4903470" algn="l"/>
                <a:tab pos="8546465" algn="l"/>
              </a:tabLst>
            </a:pPr>
            <a:r>
              <a:rPr dirty="0"/>
              <a:t> 	</a:t>
            </a:r>
            <a:r>
              <a:rPr spc="-5" dirty="0"/>
              <a:t>POLITICHE</a:t>
            </a:r>
            <a:r>
              <a:rPr dirty="0"/>
              <a:t> </a:t>
            </a:r>
            <a:r>
              <a:rPr spc="-5" dirty="0"/>
              <a:t>LOCALI	</a:t>
            </a:r>
            <a:r>
              <a:rPr dirty="0"/>
              <a:t>O</a:t>
            </a:r>
            <a:r>
              <a:rPr spc="-100" dirty="0"/>
              <a:t> </a:t>
            </a:r>
            <a:r>
              <a:rPr spc="-5" dirty="0"/>
              <a:t>GLOBALI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9214" y="673861"/>
            <a:ext cx="8533130" cy="213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Per</a:t>
            </a:r>
            <a:r>
              <a:rPr sz="2000" spc="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una</a:t>
            </a:r>
            <a:r>
              <a:rPr sz="2000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politica</a:t>
            </a:r>
            <a:r>
              <a:rPr sz="2000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globale</a:t>
            </a:r>
            <a:r>
              <a:rPr sz="2000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si</a:t>
            </a:r>
            <a:r>
              <a:rPr sz="2000" spc="1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può</a:t>
            </a:r>
            <a:r>
              <a:rPr sz="2000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assegnare</a:t>
            </a:r>
            <a:r>
              <a:rPr sz="2000" spc="1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ad</a:t>
            </a:r>
            <a:r>
              <a:rPr sz="2000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ogni</a:t>
            </a:r>
            <a:r>
              <a:rPr sz="2000" spc="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processo</a:t>
            </a:r>
            <a:r>
              <a:rPr sz="2000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un</a:t>
            </a:r>
            <a:r>
              <a:rPr sz="2000" spc="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numero</a:t>
            </a:r>
            <a:r>
              <a:rPr sz="2000" spc="1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frame variabile nel tempo, tenendo conto della frequenza di page</a:t>
            </a:r>
            <a:r>
              <a:rPr sz="2000" spc="-1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fault: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se sale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sopra A,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è segno che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il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suo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working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set è più grande del numero di  frame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assegnati,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per continuare a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farlo girare bene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bisogna assegnargliene  altri; se non si può, si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fa </a:t>
            </a:r>
            <a:r>
              <a:rPr sz="2000" i="1" dirty="0">
                <a:solidFill>
                  <a:srgbClr val="0000FF"/>
                </a:solidFill>
                <a:latin typeface="Arial"/>
                <a:cs typeface="Arial"/>
              </a:rPr>
              <a:t>swap out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attesa di tempi</a:t>
            </a:r>
            <a:r>
              <a:rPr sz="2000" spc="-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migliori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se scende sotto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B,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gli si possono portare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via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dei</a:t>
            </a:r>
            <a:r>
              <a:rPr sz="2000" spc="-1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frame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6800" y="2831592"/>
            <a:ext cx="7382256" cy="3721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3143" y="6561337"/>
            <a:ext cx="5518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Pag.</a:t>
            </a:r>
            <a:r>
              <a:rPr sz="1200" spc="-9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333CC"/>
                </a:solidFill>
                <a:latin typeface="Arial"/>
                <a:cs typeface="Arial"/>
              </a:rPr>
              <a:t>53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/>
              <a:t>Sistemi Operativi</a:t>
            </a:r>
            <a:r>
              <a:rPr spc="-150" dirty="0"/>
              <a:t> </a:t>
            </a:r>
            <a:r>
              <a:rPr dirty="0"/>
              <a:t>I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61"/>
    </mc:Choice>
    <mc:Fallback xmlns="">
      <p:transition spd="slow" advTm="57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2820</Words>
  <Application>Microsoft Office PowerPoint</Application>
  <PresentationFormat>Presentazione su schermo (4:3)</PresentationFormat>
  <Paragraphs>488</Paragraphs>
  <Slides>29</Slides>
  <Notes>0</Notes>
  <HiddenSlides>0</HiddenSlides>
  <MMClips>29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0" baseType="lpstr">
      <vt:lpstr>Office Theme</vt:lpstr>
      <vt:lpstr>  IL RIMPIAZZAMENTO DELLE PAGINE </vt:lpstr>
      <vt:lpstr>  IL RIMPIAZZAMENTO DELLE PAGINE </vt:lpstr>
      <vt:lpstr>ALGORITMO DI RIMPIAZZAMENTO</vt:lpstr>
      <vt:lpstr>ALGORITMO DI RIMPIAZZAMENTO</vt:lpstr>
      <vt:lpstr>IL PROBLEMA DEL THRASHING</vt:lpstr>
      <vt:lpstr>  THRASHING E LIVELLO DI  MULTIPROGRAMMAZIONE</vt:lpstr>
      <vt:lpstr>ALGORITMI DI RIMPIAZZAMENTO</vt:lpstr>
      <vt:lpstr>  ALGORITMI DI RIMPIAZZAMENTO  BASATI SUL WORKING SET</vt:lpstr>
      <vt:lpstr>  POLITICHE LOCALI O GLOBALI </vt:lpstr>
      <vt:lpstr>  PAGINE CONDIVISE </vt:lpstr>
      <vt:lpstr>  OVERHEAD </vt:lpstr>
      <vt:lpstr>Presentazione standard di PowerPoint</vt:lpstr>
      <vt:lpstr>  OVERHEAD </vt:lpstr>
      <vt:lpstr>  DOVE STA LA TABELLA DELLE PAGINE  Memory Management Unit</vt:lpstr>
      <vt:lpstr>  Tabella delle pagine a due livelli </vt:lpstr>
      <vt:lpstr>  Schema di traduzione degli indirizzi </vt:lpstr>
      <vt:lpstr>  CENNI SULLA SEGMENTAZIONE (1) </vt:lpstr>
      <vt:lpstr>CENNI SULLA SEGMENTAZIONE (2)</vt:lpstr>
      <vt:lpstr>  CENNI SULLA SEGMENTAZIONE (3) </vt:lpstr>
      <vt:lpstr>  CENNI SULLA SEGMENTAZIONE (4) </vt:lpstr>
      <vt:lpstr>  CENNI SULLA SEGMENTAZIONE (5) </vt:lpstr>
      <vt:lpstr>Allocazione spazio in memoria: partizioni variabili</vt:lpstr>
      <vt:lpstr>COME RISOLVERE IL PROBLEMA DELLA</vt:lpstr>
      <vt:lpstr>  SEGMENTI A DIMENSIONE VARIABILE </vt:lpstr>
      <vt:lpstr>ALGORITMI DI ALLOCAZIONE DELLO SPAZIO</vt:lpstr>
      <vt:lpstr>Esempio di applicazione</vt:lpstr>
      <vt:lpstr>PAGINAZIONE e SEGMENTAZIONE a confronto</vt:lpstr>
      <vt:lpstr>  LA SEGMENTAZIONE PAGINATA </vt:lpstr>
      <vt:lpstr>  SEGMENTAZIONE PAGINATA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TOSHIBA OEM/UNI.PIEMONTE ORIE</dc:creator>
  <cp:lastModifiedBy>AlienwareSLY</cp:lastModifiedBy>
  <cp:revision>3</cp:revision>
  <dcterms:created xsi:type="dcterms:W3CDTF">2020-05-26T10:05:01Z</dcterms:created>
  <dcterms:modified xsi:type="dcterms:W3CDTF">2020-05-26T10:29:41Z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2019-05-30T00:00:00Z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2020-05-26T00:00:00Z</vt:filetime>
  </property>
</Properties>
</file>